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dec Pro" panose="020B0604020202020204" charset="0"/>
      <p:regular r:id="rId17"/>
    </p:embeddedFont>
    <p:embeddedFont>
      <p:font typeface="Codec Pro Bold" panose="020B0604020202020204" charset="0"/>
      <p:regular r:id="rId18"/>
    </p:embeddedFont>
    <p:embeddedFont>
      <p:font typeface="Dreaming Outloud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5.svg"/><Relationship Id="rId4" Type="http://schemas.openxmlformats.org/officeDocument/2006/relationships/image" Target="../media/image19.sv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3.svg"/><Relationship Id="rId4" Type="http://schemas.openxmlformats.org/officeDocument/2006/relationships/image" Target="../media/image19.sv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6.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31.svg"/><Relationship Id="rId4" Type="http://schemas.openxmlformats.org/officeDocument/2006/relationships/image" Target="../media/image17.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40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3062211" y="780551"/>
            <a:ext cx="5070565" cy="1936034"/>
          </a:xfrm>
          <a:custGeom>
            <a:avLst/>
            <a:gdLst/>
            <a:ahLst/>
            <a:cxnLst/>
            <a:rect l="l" t="t" r="r" b="b"/>
            <a:pathLst>
              <a:path w="5070565" h="1936034">
                <a:moveTo>
                  <a:pt x="0" y="0"/>
                </a:moveTo>
                <a:lnTo>
                  <a:pt x="5070565" y="0"/>
                </a:lnTo>
                <a:lnTo>
                  <a:pt x="5070565" y="1936034"/>
                </a:lnTo>
                <a:lnTo>
                  <a:pt x="0" y="1936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71184">
            <a:off x="3143282" y="1807881"/>
            <a:ext cx="12001436" cy="7331786"/>
          </a:xfrm>
          <a:custGeom>
            <a:avLst/>
            <a:gdLst/>
            <a:ahLst/>
            <a:cxnLst/>
            <a:rect l="l" t="t" r="r" b="b"/>
            <a:pathLst>
              <a:path w="12001436" h="7331786">
                <a:moveTo>
                  <a:pt x="0" y="0"/>
                </a:moveTo>
                <a:lnTo>
                  <a:pt x="12001436" y="0"/>
                </a:lnTo>
                <a:lnTo>
                  <a:pt x="12001436" y="7331786"/>
                </a:lnTo>
                <a:lnTo>
                  <a:pt x="0" y="7331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05690">
            <a:off x="3497619" y="1358974"/>
            <a:ext cx="11292762" cy="8229600"/>
          </a:xfrm>
          <a:custGeom>
            <a:avLst/>
            <a:gdLst/>
            <a:ahLst/>
            <a:cxnLst/>
            <a:rect l="l" t="t" r="r" b="b"/>
            <a:pathLst>
              <a:path w="11292762" h="8229600">
                <a:moveTo>
                  <a:pt x="0" y="0"/>
                </a:moveTo>
                <a:lnTo>
                  <a:pt x="11292762" y="0"/>
                </a:lnTo>
                <a:lnTo>
                  <a:pt x="11292762" y="8229600"/>
                </a:lnTo>
                <a:lnTo>
                  <a:pt x="0" y="8229600"/>
                </a:lnTo>
                <a:lnTo>
                  <a:pt x="0" y="0"/>
                </a:lnTo>
                <a:close/>
              </a:path>
            </a:pathLst>
          </a:custGeom>
          <a:blipFill>
            <a:blip r:embed="rId7"/>
            <a:stretch>
              <a:fillRect/>
            </a:stretch>
          </a:blipFill>
        </p:spPr>
      </p:sp>
      <p:sp>
        <p:nvSpPr>
          <p:cNvPr id="7" name="TextBox 7"/>
          <p:cNvSpPr txBox="1"/>
          <p:nvPr/>
        </p:nvSpPr>
        <p:spPr>
          <a:xfrm rot="-306393">
            <a:off x="3184459" y="4112528"/>
            <a:ext cx="11278780" cy="1268730"/>
          </a:xfrm>
          <a:prstGeom prst="rect">
            <a:avLst/>
          </a:prstGeom>
        </p:spPr>
        <p:txBody>
          <a:bodyPr lIns="0" tIns="0" rIns="0" bIns="0" rtlCol="0" anchor="t">
            <a:spAutoFit/>
          </a:bodyPr>
          <a:lstStyle/>
          <a:p>
            <a:pPr algn="ctr">
              <a:lnSpc>
                <a:spcPts val="9810"/>
              </a:lnSpc>
            </a:pPr>
            <a:r>
              <a:rPr lang="en-US" sz="9000">
                <a:solidFill>
                  <a:srgbClr val="1C402E"/>
                </a:solidFill>
                <a:latin typeface="Dreaming Outloud Sans"/>
              </a:rPr>
              <a:t>CANCER-PREDICTION</a:t>
            </a:r>
          </a:p>
        </p:txBody>
      </p:sp>
      <p:sp>
        <p:nvSpPr>
          <p:cNvPr id="8" name="Freeform 8"/>
          <p:cNvSpPr/>
          <p:nvPr/>
        </p:nvSpPr>
        <p:spPr>
          <a:xfrm rot="-254782">
            <a:off x="4058482" y="1642928"/>
            <a:ext cx="1557917" cy="2237218"/>
          </a:xfrm>
          <a:custGeom>
            <a:avLst/>
            <a:gdLst/>
            <a:ahLst/>
            <a:cxnLst/>
            <a:rect l="l" t="t" r="r" b="b"/>
            <a:pathLst>
              <a:path w="1557917" h="2237218">
                <a:moveTo>
                  <a:pt x="0" y="0"/>
                </a:moveTo>
                <a:lnTo>
                  <a:pt x="1557917" y="0"/>
                </a:lnTo>
                <a:lnTo>
                  <a:pt x="1557917" y="2237218"/>
                </a:lnTo>
                <a:lnTo>
                  <a:pt x="0" y="22372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20640" y="4457886"/>
            <a:ext cx="1384063" cy="1253206"/>
          </a:xfrm>
          <a:custGeom>
            <a:avLst/>
            <a:gdLst/>
            <a:ahLst/>
            <a:cxnLst/>
            <a:rect l="l" t="t" r="r" b="b"/>
            <a:pathLst>
              <a:path w="1384063" h="1253206">
                <a:moveTo>
                  <a:pt x="0" y="0"/>
                </a:moveTo>
                <a:lnTo>
                  <a:pt x="1384063" y="0"/>
                </a:lnTo>
                <a:lnTo>
                  <a:pt x="1384063" y="1253207"/>
                </a:lnTo>
                <a:lnTo>
                  <a:pt x="0" y="12532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5875237" y="5845684"/>
            <a:ext cx="1384063" cy="1253206"/>
          </a:xfrm>
          <a:custGeom>
            <a:avLst/>
            <a:gdLst/>
            <a:ahLst/>
            <a:cxnLst/>
            <a:rect l="l" t="t" r="r" b="b"/>
            <a:pathLst>
              <a:path w="1384063" h="1253206">
                <a:moveTo>
                  <a:pt x="0" y="0"/>
                </a:moveTo>
                <a:lnTo>
                  <a:pt x="1384063" y="0"/>
                </a:lnTo>
                <a:lnTo>
                  <a:pt x="1384063" y="1253207"/>
                </a:lnTo>
                <a:lnTo>
                  <a:pt x="0" y="12532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AutoShape 3"/>
          <p:cNvSpPr/>
          <p:nvPr/>
        </p:nvSpPr>
        <p:spPr>
          <a:xfrm>
            <a:off x="0" y="9162596"/>
            <a:ext cx="18288000" cy="0"/>
          </a:xfrm>
          <a:prstGeom prst="line">
            <a:avLst/>
          </a:prstGeom>
          <a:ln w="19050" cap="flat">
            <a:solidFill>
              <a:srgbClr val="000000"/>
            </a:solidFill>
            <a:prstDash val="solid"/>
            <a:headEnd type="none" w="sm" len="sm"/>
            <a:tailEnd type="none" w="sm" len="sm"/>
          </a:ln>
        </p:spPr>
      </p:sp>
      <p:sp>
        <p:nvSpPr>
          <p:cNvPr id="4" name="TextBox 4"/>
          <p:cNvSpPr txBox="1"/>
          <p:nvPr/>
        </p:nvSpPr>
        <p:spPr>
          <a:xfrm>
            <a:off x="1028700" y="1190625"/>
            <a:ext cx="16230600" cy="1130299"/>
          </a:xfrm>
          <a:prstGeom prst="rect">
            <a:avLst/>
          </a:prstGeom>
        </p:spPr>
        <p:txBody>
          <a:bodyPr lIns="0" tIns="0" rIns="0" bIns="0" rtlCol="0" anchor="t">
            <a:spAutoFit/>
          </a:bodyPr>
          <a:lstStyle/>
          <a:p>
            <a:pPr marL="0" lvl="0" indent="0" algn="ctr">
              <a:lnSpc>
                <a:spcPts val="8499"/>
              </a:lnSpc>
            </a:pPr>
            <a:r>
              <a:rPr lang="en-US" sz="8499">
                <a:solidFill>
                  <a:srgbClr val="1C402E"/>
                </a:solidFill>
                <a:latin typeface="Dreaming Outloud Sans"/>
              </a:rPr>
              <a:t>CONCLUSION</a:t>
            </a:r>
          </a:p>
        </p:txBody>
      </p:sp>
      <p:grpSp>
        <p:nvGrpSpPr>
          <p:cNvPr id="5" name="Group 5"/>
          <p:cNvGrpSpPr/>
          <p:nvPr/>
        </p:nvGrpSpPr>
        <p:grpSpPr>
          <a:xfrm>
            <a:off x="1440287" y="2609707"/>
            <a:ext cx="13471288" cy="6093899"/>
            <a:chOff x="0" y="0"/>
            <a:chExt cx="17961717" cy="8125199"/>
          </a:xfrm>
        </p:grpSpPr>
        <p:sp>
          <p:nvSpPr>
            <p:cNvPr id="6" name="TextBox 6"/>
            <p:cNvSpPr txBox="1"/>
            <p:nvPr/>
          </p:nvSpPr>
          <p:spPr>
            <a:xfrm>
              <a:off x="0" y="1245459"/>
              <a:ext cx="17961717" cy="6879740"/>
            </a:xfrm>
            <a:prstGeom prst="rect">
              <a:avLst/>
            </a:prstGeom>
          </p:spPr>
          <p:txBody>
            <a:bodyPr lIns="0" tIns="0" rIns="0" bIns="0" rtlCol="0" anchor="t">
              <a:spAutoFit/>
            </a:bodyPr>
            <a:lstStyle/>
            <a:p>
              <a:pPr>
                <a:lnSpc>
                  <a:spcPts val="5891"/>
                </a:lnSpc>
              </a:pPr>
              <a:r>
                <a:rPr lang="en-US" sz="4207">
                  <a:solidFill>
                    <a:srgbClr val="1C402E"/>
                  </a:solidFill>
                  <a:latin typeface="Dreaming Outloud Sans"/>
                </a:rPr>
                <a:t>In conclusion, leveraging Python for a probability and  statistical analysis holds great promise in enhancing  cancer prediction. By harnessing the power of Python,  we can improve the accuracy of prediction models and ultimately contribute to more effective cancer diagnosis and treatment.</a:t>
              </a:r>
            </a:p>
            <a:p>
              <a:pPr>
                <a:lnSpc>
                  <a:spcPts val="5891"/>
                </a:lnSpc>
              </a:pPr>
              <a:endParaRPr lang="en-US" sz="4207">
                <a:solidFill>
                  <a:srgbClr val="1C402E"/>
                </a:solidFill>
                <a:latin typeface="Dreaming Outloud Sans"/>
              </a:endParaRPr>
            </a:p>
          </p:txBody>
        </p:sp>
        <p:sp>
          <p:nvSpPr>
            <p:cNvPr id="7" name="TextBox 7"/>
            <p:cNvSpPr txBox="1"/>
            <p:nvPr/>
          </p:nvSpPr>
          <p:spPr>
            <a:xfrm>
              <a:off x="3200397" y="-95250"/>
              <a:ext cx="11560924" cy="597601"/>
            </a:xfrm>
            <a:prstGeom prst="rect">
              <a:avLst/>
            </a:prstGeom>
          </p:spPr>
          <p:txBody>
            <a:bodyPr lIns="0" tIns="0" rIns="0" bIns="0" rtlCol="0" anchor="t">
              <a:spAutoFit/>
            </a:bodyPr>
            <a:lstStyle/>
            <a:p>
              <a:pPr algn="ctr">
                <a:lnSpc>
                  <a:spcPts val="3534"/>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2094669" y="2016623"/>
            <a:ext cx="5916462" cy="5561474"/>
          </a:xfrm>
          <a:custGeom>
            <a:avLst/>
            <a:gdLst/>
            <a:ahLst/>
            <a:cxnLst/>
            <a:rect l="l" t="t" r="r" b="b"/>
            <a:pathLst>
              <a:path w="5916462" h="5561474">
                <a:moveTo>
                  <a:pt x="0" y="0"/>
                </a:moveTo>
                <a:lnTo>
                  <a:pt x="5916462" y="0"/>
                </a:lnTo>
                <a:lnTo>
                  <a:pt x="5916462" y="5561474"/>
                </a:lnTo>
                <a:lnTo>
                  <a:pt x="0" y="5561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463832" y="7578097"/>
            <a:ext cx="903979" cy="990415"/>
          </a:xfrm>
          <a:custGeom>
            <a:avLst/>
            <a:gdLst/>
            <a:ahLst/>
            <a:cxnLst/>
            <a:rect l="l" t="t" r="r" b="b"/>
            <a:pathLst>
              <a:path w="903979" h="990415">
                <a:moveTo>
                  <a:pt x="0" y="0"/>
                </a:moveTo>
                <a:lnTo>
                  <a:pt x="903979" y="0"/>
                </a:lnTo>
                <a:lnTo>
                  <a:pt x="903979" y="990415"/>
                </a:lnTo>
                <a:lnTo>
                  <a:pt x="0" y="990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347819">
            <a:off x="597602" y="6563711"/>
            <a:ext cx="7315200" cy="3019183"/>
          </a:xfrm>
          <a:custGeom>
            <a:avLst/>
            <a:gdLst/>
            <a:ahLst/>
            <a:cxnLst/>
            <a:rect l="l" t="t" r="r" b="b"/>
            <a:pathLst>
              <a:path w="7315200" h="3019183">
                <a:moveTo>
                  <a:pt x="0" y="0"/>
                </a:moveTo>
                <a:lnTo>
                  <a:pt x="7315200" y="0"/>
                </a:lnTo>
                <a:lnTo>
                  <a:pt x="7315200" y="3019182"/>
                </a:lnTo>
                <a:lnTo>
                  <a:pt x="0" y="30191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670232" y="1188617"/>
            <a:ext cx="12947535" cy="7909767"/>
          </a:xfrm>
          <a:custGeom>
            <a:avLst/>
            <a:gdLst/>
            <a:ahLst/>
            <a:cxnLst/>
            <a:rect l="l" t="t" r="r" b="b"/>
            <a:pathLst>
              <a:path w="12947535" h="7909767">
                <a:moveTo>
                  <a:pt x="0" y="0"/>
                </a:moveTo>
                <a:lnTo>
                  <a:pt x="12947536" y="0"/>
                </a:lnTo>
                <a:lnTo>
                  <a:pt x="12947536" y="7909766"/>
                </a:lnTo>
                <a:lnTo>
                  <a:pt x="0" y="7909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4504961" y="1028700"/>
            <a:ext cx="959638" cy="1051397"/>
          </a:xfrm>
          <a:custGeom>
            <a:avLst/>
            <a:gdLst/>
            <a:ahLst/>
            <a:cxnLst/>
            <a:rect l="l" t="t" r="r" b="b"/>
            <a:pathLst>
              <a:path w="959638" h="1051397">
                <a:moveTo>
                  <a:pt x="0" y="0"/>
                </a:moveTo>
                <a:lnTo>
                  <a:pt x="959638" y="0"/>
                </a:lnTo>
                <a:lnTo>
                  <a:pt x="959638" y="1051397"/>
                </a:lnTo>
                <a:lnTo>
                  <a:pt x="0" y="1051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5239785" y="4444125"/>
            <a:ext cx="7243562" cy="1155812"/>
          </a:xfrm>
          <a:prstGeom prst="rect">
            <a:avLst/>
          </a:prstGeom>
        </p:spPr>
        <p:txBody>
          <a:bodyPr lIns="0" tIns="0" rIns="0" bIns="0" rtlCol="0" anchor="t">
            <a:spAutoFit/>
          </a:bodyPr>
          <a:lstStyle/>
          <a:p>
            <a:pPr marL="0" lvl="0" indent="0" algn="ctr">
              <a:lnSpc>
                <a:spcPts val="8605"/>
              </a:lnSpc>
            </a:pPr>
            <a:r>
              <a:rPr lang="en-US" sz="8605">
                <a:solidFill>
                  <a:srgbClr val="1C402E"/>
                </a:solidFill>
                <a:latin typeface="Dreaming Outloud San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a:off x="9559776" y="-498506"/>
            <a:ext cx="9475146" cy="2325718"/>
          </a:xfrm>
          <a:custGeom>
            <a:avLst/>
            <a:gdLst/>
            <a:ahLst/>
            <a:cxnLst/>
            <a:rect l="l" t="t" r="r" b="b"/>
            <a:pathLst>
              <a:path w="9475146" h="2325718">
                <a:moveTo>
                  <a:pt x="9475146" y="0"/>
                </a:moveTo>
                <a:lnTo>
                  <a:pt x="0" y="0"/>
                </a:lnTo>
                <a:lnTo>
                  <a:pt x="0" y="2325718"/>
                </a:lnTo>
                <a:lnTo>
                  <a:pt x="9475146" y="2325718"/>
                </a:lnTo>
                <a:lnTo>
                  <a:pt x="9475146"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9479753"/>
            <a:ext cx="18288000" cy="828422"/>
            <a:chOff x="0" y="0"/>
            <a:chExt cx="13796730" cy="624973"/>
          </a:xfrm>
        </p:grpSpPr>
        <p:sp>
          <p:nvSpPr>
            <p:cNvPr id="5" name="Freeform 5"/>
            <p:cNvSpPr/>
            <p:nvPr/>
          </p:nvSpPr>
          <p:spPr>
            <a:xfrm>
              <a:off x="0" y="0"/>
              <a:ext cx="13796730" cy="624973"/>
            </a:xfrm>
            <a:custGeom>
              <a:avLst/>
              <a:gdLst/>
              <a:ahLst/>
              <a:cxnLst/>
              <a:rect l="l" t="t" r="r" b="b"/>
              <a:pathLst>
                <a:path w="13796730" h="624973">
                  <a:moveTo>
                    <a:pt x="0" y="0"/>
                  </a:moveTo>
                  <a:lnTo>
                    <a:pt x="13796730" y="0"/>
                  </a:lnTo>
                  <a:lnTo>
                    <a:pt x="13796730" y="624973"/>
                  </a:lnTo>
                  <a:lnTo>
                    <a:pt x="0" y="624973"/>
                  </a:lnTo>
                  <a:close/>
                </a:path>
              </a:pathLst>
            </a:custGeom>
            <a:solidFill>
              <a:srgbClr val="E9F6F2"/>
            </a:solidFill>
            <a:ln cap="sq">
              <a:noFill/>
              <a:prstDash val="solid"/>
              <a:miter/>
            </a:ln>
          </p:spPr>
        </p:sp>
        <p:sp>
          <p:nvSpPr>
            <p:cNvPr id="6" name="TextBox 6"/>
            <p:cNvSpPr txBox="1"/>
            <p:nvPr/>
          </p:nvSpPr>
          <p:spPr>
            <a:xfrm>
              <a:off x="0" y="-66675"/>
              <a:ext cx="13796730" cy="691648"/>
            </a:xfrm>
            <a:prstGeom prst="rect">
              <a:avLst/>
            </a:prstGeom>
          </p:spPr>
          <p:txBody>
            <a:bodyPr lIns="254000" tIns="254000" rIns="254000" bIns="254000" rtlCol="0" anchor="ctr"/>
            <a:lstStyle/>
            <a:p>
              <a:pPr algn="ctr">
                <a:lnSpc>
                  <a:spcPts val="2520"/>
                </a:lnSpc>
              </a:pPr>
              <a:r>
                <a:rPr lang="en-US" sz="1800">
                  <a:solidFill>
                    <a:srgbClr val="1C402E"/>
                  </a:solidFill>
                  <a:latin typeface="Codec Pro Bold"/>
                </a:rPr>
                <a:t>Tip to Presenter: </a:t>
              </a:r>
              <a:r>
                <a:rPr lang="en-US" sz="1800">
                  <a:solidFill>
                    <a:srgbClr val="1C402E"/>
                  </a:solidFill>
                  <a:latin typeface="Codec Pro"/>
                </a:rPr>
                <a:t>Set a time limit for yourself by using the timer located on the lower left side.</a:t>
              </a:r>
            </a:p>
          </p:txBody>
        </p:sp>
      </p:grpSp>
      <p:sp>
        <p:nvSpPr>
          <p:cNvPr id="7" name="TextBox 7"/>
          <p:cNvSpPr txBox="1"/>
          <p:nvPr/>
        </p:nvSpPr>
        <p:spPr>
          <a:xfrm>
            <a:off x="221840" y="738018"/>
            <a:ext cx="13890135" cy="1130299"/>
          </a:xfrm>
          <a:prstGeom prst="rect">
            <a:avLst/>
          </a:prstGeom>
        </p:spPr>
        <p:txBody>
          <a:bodyPr lIns="0" tIns="0" rIns="0" bIns="0" rtlCol="0" anchor="t">
            <a:spAutoFit/>
          </a:bodyPr>
          <a:lstStyle/>
          <a:p>
            <a:pPr marL="0" lvl="0" indent="0" algn="ctr">
              <a:lnSpc>
                <a:spcPts val="8499"/>
              </a:lnSpc>
            </a:pPr>
            <a:r>
              <a:rPr lang="en-US" sz="8499">
                <a:solidFill>
                  <a:srgbClr val="1C402E"/>
                </a:solidFill>
                <a:latin typeface="Dreaming Outloud Sans"/>
              </a:rPr>
              <a:t>TEAM-MEMBERS</a:t>
            </a:r>
          </a:p>
        </p:txBody>
      </p:sp>
      <p:sp>
        <p:nvSpPr>
          <p:cNvPr id="8" name="Freeform 8"/>
          <p:cNvSpPr/>
          <p:nvPr/>
        </p:nvSpPr>
        <p:spPr>
          <a:xfrm rot="-4768867">
            <a:off x="-385295" y="6695410"/>
            <a:ext cx="2827990" cy="4114800"/>
          </a:xfrm>
          <a:custGeom>
            <a:avLst/>
            <a:gdLst/>
            <a:ahLst/>
            <a:cxnLst/>
            <a:rect l="l" t="t" r="r" b="b"/>
            <a:pathLst>
              <a:path w="2827990" h="4114800">
                <a:moveTo>
                  <a:pt x="0" y="0"/>
                </a:moveTo>
                <a:lnTo>
                  <a:pt x="2827990" y="0"/>
                </a:lnTo>
                <a:lnTo>
                  <a:pt x="282799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800849" y="493883"/>
            <a:ext cx="1254483" cy="1374434"/>
          </a:xfrm>
          <a:custGeom>
            <a:avLst/>
            <a:gdLst/>
            <a:ahLst/>
            <a:cxnLst/>
            <a:rect l="l" t="t" r="r" b="b"/>
            <a:pathLst>
              <a:path w="1254483" h="1374434">
                <a:moveTo>
                  <a:pt x="0" y="0"/>
                </a:moveTo>
                <a:lnTo>
                  <a:pt x="1254483" y="0"/>
                </a:lnTo>
                <a:lnTo>
                  <a:pt x="1254483" y="1374434"/>
                </a:lnTo>
                <a:lnTo>
                  <a:pt x="0" y="13744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6616671" y="6005120"/>
            <a:ext cx="1285257" cy="1408150"/>
          </a:xfrm>
          <a:custGeom>
            <a:avLst/>
            <a:gdLst/>
            <a:ahLst/>
            <a:cxnLst/>
            <a:rect l="l" t="t" r="r" b="b"/>
            <a:pathLst>
              <a:path w="1285257" h="1408150">
                <a:moveTo>
                  <a:pt x="0" y="0"/>
                </a:moveTo>
                <a:lnTo>
                  <a:pt x="1285258" y="0"/>
                </a:lnTo>
                <a:lnTo>
                  <a:pt x="1285258" y="1408151"/>
                </a:lnTo>
                <a:lnTo>
                  <a:pt x="0" y="14081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AutoShape 11"/>
          <p:cNvSpPr/>
          <p:nvPr/>
        </p:nvSpPr>
        <p:spPr>
          <a:xfrm>
            <a:off x="4762" y="9479753"/>
            <a:ext cx="18288000" cy="0"/>
          </a:xfrm>
          <a:prstGeom prst="line">
            <a:avLst/>
          </a:prstGeom>
          <a:ln w="19050" cap="flat">
            <a:solidFill>
              <a:srgbClr val="000000"/>
            </a:solidFill>
            <a:prstDash val="solid"/>
            <a:headEnd type="none" w="sm" len="sm"/>
            <a:tailEnd type="none" w="sm" len="sm"/>
          </a:ln>
        </p:spPr>
      </p:sp>
      <p:sp>
        <p:nvSpPr>
          <p:cNvPr id="12" name="TextBox 12"/>
          <p:cNvSpPr txBox="1"/>
          <p:nvPr/>
        </p:nvSpPr>
        <p:spPr>
          <a:xfrm>
            <a:off x="0" y="3209763"/>
            <a:ext cx="13541386" cy="5061893"/>
          </a:xfrm>
          <a:prstGeom prst="rect">
            <a:avLst/>
          </a:prstGeom>
        </p:spPr>
        <p:txBody>
          <a:bodyPr lIns="0" tIns="0" rIns="0" bIns="0" rtlCol="0" anchor="t">
            <a:spAutoFit/>
          </a:bodyPr>
          <a:lstStyle/>
          <a:p>
            <a:pPr algn="ctr">
              <a:lnSpc>
                <a:spcPts val="6616"/>
              </a:lnSpc>
            </a:pPr>
            <a:r>
              <a:rPr lang="en-US" sz="6616">
                <a:solidFill>
                  <a:srgbClr val="1C402E"/>
                </a:solidFill>
                <a:latin typeface="Dreaming Outloud Sans"/>
              </a:rPr>
              <a:t>HEMANTH REDDY-E22CSEU0302</a:t>
            </a:r>
          </a:p>
          <a:p>
            <a:pPr algn="ctr">
              <a:lnSpc>
                <a:spcPts val="6616"/>
              </a:lnSpc>
            </a:pPr>
            <a:endParaRPr lang="en-US" sz="6616">
              <a:solidFill>
                <a:srgbClr val="1C402E"/>
              </a:solidFill>
              <a:latin typeface="Dreaming Outloud Sans"/>
            </a:endParaRPr>
          </a:p>
          <a:p>
            <a:pPr algn="ctr">
              <a:lnSpc>
                <a:spcPts val="6616"/>
              </a:lnSpc>
            </a:pPr>
            <a:r>
              <a:rPr lang="en-US" sz="6616">
                <a:solidFill>
                  <a:srgbClr val="1C402E"/>
                </a:solidFill>
                <a:latin typeface="Dreaming Outloud Sans"/>
              </a:rPr>
              <a:t>CHANDRA KIRAN-E22CSEU0305</a:t>
            </a:r>
          </a:p>
          <a:p>
            <a:pPr algn="ctr">
              <a:lnSpc>
                <a:spcPts val="6616"/>
              </a:lnSpc>
            </a:pPr>
            <a:endParaRPr lang="en-US" sz="6616">
              <a:solidFill>
                <a:srgbClr val="1C402E"/>
              </a:solidFill>
              <a:latin typeface="Dreaming Outloud Sans"/>
            </a:endParaRPr>
          </a:p>
          <a:p>
            <a:pPr algn="ctr">
              <a:lnSpc>
                <a:spcPts val="6616"/>
              </a:lnSpc>
            </a:pPr>
            <a:r>
              <a:rPr lang="en-US" sz="6616">
                <a:solidFill>
                  <a:srgbClr val="1C402E"/>
                </a:solidFill>
                <a:latin typeface="Dreaming Outloud Sans"/>
              </a:rPr>
              <a:t>SUCHARITHA-E22CSEU0324</a:t>
            </a:r>
          </a:p>
          <a:p>
            <a:pPr marL="0" lvl="0" indent="0" algn="ctr">
              <a:lnSpc>
                <a:spcPts val="6616"/>
              </a:lnSpc>
            </a:pPr>
            <a:endParaRPr lang="en-US" sz="6616">
              <a:solidFill>
                <a:srgbClr val="1C402E"/>
              </a:solidFill>
              <a:latin typeface="Dreaming Outloud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160023" y="7492852"/>
            <a:ext cx="4377447" cy="4114800"/>
          </a:xfrm>
          <a:custGeom>
            <a:avLst/>
            <a:gdLst/>
            <a:ahLst/>
            <a:cxnLst/>
            <a:rect l="l" t="t" r="r" b="b"/>
            <a:pathLst>
              <a:path w="4377447" h="4114800">
                <a:moveTo>
                  <a:pt x="0" y="0"/>
                </a:moveTo>
                <a:lnTo>
                  <a:pt x="4377446" y="0"/>
                </a:lnTo>
                <a:lnTo>
                  <a:pt x="437744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416640">
            <a:off x="12916661" y="3710930"/>
            <a:ext cx="6412961" cy="9137639"/>
          </a:xfrm>
          <a:custGeom>
            <a:avLst/>
            <a:gdLst/>
            <a:ahLst/>
            <a:cxnLst/>
            <a:rect l="l" t="t" r="r" b="b"/>
            <a:pathLst>
              <a:path w="6412961" h="9137639">
                <a:moveTo>
                  <a:pt x="0" y="0"/>
                </a:moveTo>
                <a:lnTo>
                  <a:pt x="6412961" y="0"/>
                </a:lnTo>
                <a:lnTo>
                  <a:pt x="6412961" y="9137639"/>
                </a:lnTo>
                <a:lnTo>
                  <a:pt x="0" y="91376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161365" y="5437529"/>
            <a:ext cx="2691495" cy="2055324"/>
          </a:xfrm>
          <a:custGeom>
            <a:avLst/>
            <a:gdLst/>
            <a:ahLst/>
            <a:cxnLst/>
            <a:rect l="l" t="t" r="r" b="b"/>
            <a:pathLst>
              <a:path w="2691495" h="2055324">
                <a:moveTo>
                  <a:pt x="0" y="0"/>
                </a:moveTo>
                <a:lnTo>
                  <a:pt x="2691495" y="0"/>
                </a:lnTo>
                <a:lnTo>
                  <a:pt x="2691495" y="2055323"/>
                </a:lnTo>
                <a:lnTo>
                  <a:pt x="0" y="20553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2374448" y="1730274"/>
            <a:ext cx="12404663" cy="6826453"/>
            <a:chOff x="0" y="0"/>
            <a:chExt cx="16539550" cy="9101937"/>
          </a:xfrm>
        </p:grpSpPr>
        <p:sp>
          <p:nvSpPr>
            <p:cNvPr id="7" name="TextBox 7"/>
            <p:cNvSpPr txBox="1"/>
            <p:nvPr/>
          </p:nvSpPr>
          <p:spPr>
            <a:xfrm>
              <a:off x="0" y="1233680"/>
              <a:ext cx="16539550" cy="7868257"/>
            </a:xfrm>
            <a:prstGeom prst="rect">
              <a:avLst/>
            </a:prstGeom>
          </p:spPr>
          <p:txBody>
            <a:bodyPr lIns="0" tIns="0" rIns="0" bIns="0" rtlCol="0" anchor="t">
              <a:spAutoFit/>
            </a:bodyPr>
            <a:lstStyle/>
            <a:p>
              <a:pPr>
                <a:lnSpc>
                  <a:spcPts val="5881"/>
                </a:lnSpc>
              </a:pPr>
              <a:r>
                <a:rPr lang="en-US" sz="4200">
                  <a:solidFill>
                    <a:srgbClr val="1C402E"/>
                  </a:solidFill>
                  <a:latin typeface="Dreaming Outloud Sans"/>
                </a:rPr>
                <a:t>Cancer prediction is a critical area in  healthcare, with the potential to save lives  through early detection and risk assessment.</a:t>
              </a:r>
            </a:p>
            <a:p>
              <a:pPr>
                <a:lnSpc>
                  <a:spcPts val="5881"/>
                </a:lnSpc>
              </a:pPr>
              <a:endParaRPr lang="en-US" sz="4200">
                <a:solidFill>
                  <a:srgbClr val="1C402E"/>
                </a:solidFill>
                <a:latin typeface="Dreaming Outloud Sans"/>
              </a:endParaRPr>
            </a:p>
            <a:p>
              <a:pPr>
                <a:lnSpc>
                  <a:spcPts val="5881"/>
                </a:lnSpc>
              </a:pPr>
              <a:r>
                <a:rPr lang="en-US" sz="4200">
                  <a:solidFill>
                    <a:srgbClr val="1C402E"/>
                  </a:solidFill>
                  <a:latin typeface="Dreaming Outloud Sans"/>
                </a:rPr>
                <a:t>This project focuses on the development of an  intuitive and user-friendly cancer prediction  tool using Streamlit, a Python library for  creating web applications</a:t>
              </a:r>
            </a:p>
          </p:txBody>
        </p:sp>
        <p:sp>
          <p:nvSpPr>
            <p:cNvPr id="8" name="TextBox 8"/>
            <p:cNvSpPr txBox="1"/>
            <p:nvPr/>
          </p:nvSpPr>
          <p:spPr>
            <a:xfrm>
              <a:off x="2946997" y="-95250"/>
              <a:ext cx="10645557" cy="596744"/>
            </a:xfrm>
            <a:prstGeom prst="rect">
              <a:avLst/>
            </a:prstGeom>
          </p:spPr>
          <p:txBody>
            <a:bodyPr lIns="0" tIns="0" rIns="0" bIns="0" rtlCol="0" anchor="t">
              <a:spAutoFit/>
            </a:bodyPr>
            <a:lstStyle/>
            <a:p>
              <a:pPr algn="ctr">
                <a:lnSpc>
                  <a:spcPts val="3528"/>
                </a:lnSpc>
              </a:pPr>
              <a:endParaRPr/>
            </a:p>
          </p:txBody>
        </p:sp>
      </p:grpSp>
      <p:sp>
        <p:nvSpPr>
          <p:cNvPr id="9" name="Freeform 9"/>
          <p:cNvSpPr/>
          <p:nvPr/>
        </p:nvSpPr>
        <p:spPr>
          <a:xfrm>
            <a:off x="14563163" y="60683"/>
            <a:ext cx="5070565" cy="1936034"/>
          </a:xfrm>
          <a:custGeom>
            <a:avLst/>
            <a:gdLst/>
            <a:ahLst/>
            <a:cxnLst/>
            <a:rect l="l" t="t" r="r" b="b"/>
            <a:pathLst>
              <a:path w="5070565" h="1936034">
                <a:moveTo>
                  <a:pt x="0" y="0"/>
                </a:moveTo>
                <a:lnTo>
                  <a:pt x="5070565" y="0"/>
                </a:lnTo>
                <a:lnTo>
                  <a:pt x="5070565" y="1936034"/>
                </a:lnTo>
                <a:lnTo>
                  <a:pt x="0" y="19360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7259300" y="2153597"/>
            <a:ext cx="593560" cy="1311077"/>
          </a:xfrm>
          <a:custGeom>
            <a:avLst/>
            <a:gdLst/>
            <a:ahLst/>
            <a:cxnLst/>
            <a:rect l="l" t="t" r="r" b="b"/>
            <a:pathLst>
              <a:path w="593560" h="1311077">
                <a:moveTo>
                  <a:pt x="0" y="0"/>
                </a:moveTo>
                <a:lnTo>
                  <a:pt x="593560" y="0"/>
                </a:lnTo>
                <a:lnTo>
                  <a:pt x="593560" y="1311077"/>
                </a:lnTo>
                <a:lnTo>
                  <a:pt x="0" y="13110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435140" y="4641275"/>
            <a:ext cx="593560" cy="1311077"/>
          </a:xfrm>
          <a:custGeom>
            <a:avLst/>
            <a:gdLst/>
            <a:ahLst/>
            <a:cxnLst/>
            <a:rect l="l" t="t" r="r" b="b"/>
            <a:pathLst>
              <a:path w="593560" h="1311077">
                <a:moveTo>
                  <a:pt x="0" y="0"/>
                </a:moveTo>
                <a:lnTo>
                  <a:pt x="593560" y="0"/>
                </a:lnTo>
                <a:lnTo>
                  <a:pt x="593560" y="1311077"/>
                </a:lnTo>
                <a:lnTo>
                  <a:pt x="0" y="13110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221840" y="738018"/>
            <a:ext cx="13890135" cy="1130299"/>
          </a:xfrm>
          <a:prstGeom prst="rect">
            <a:avLst/>
          </a:prstGeom>
        </p:spPr>
        <p:txBody>
          <a:bodyPr lIns="0" tIns="0" rIns="0" bIns="0" rtlCol="0" anchor="t">
            <a:spAutoFit/>
          </a:bodyPr>
          <a:lstStyle/>
          <a:p>
            <a:pPr marL="0" lvl="0" indent="0" algn="ctr">
              <a:lnSpc>
                <a:spcPts val="8499"/>
              </a:lnSpc>
            </a:pPr>
            <a:r>
              <a:rPr lang="en-US" sz="8499">
                <a:solidFill>
                  <a:srgbClr val="1C402E"/>
                </a:solidFill>
                <a:latin typeface="Dreaming Outloud Sans"/>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58818" y="6342787"/>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0" y="9162596"/>
            <a:ext cx="18288000" cy="0"/>
          </a:xfrm>
          <a:prstGeom prst="line">
            <a:avLst/>
          </a:prstGeom>
          <a:ln w="19050" cap="flat">
            <a:solidFill>
              <a:srgbClr val="000000"/>
            </a:solidFill>
            <a:prstDash val="solid"/>
            <a:headEnd type="none" w="sm" len="sm"/>
            <a:tailEnd type="none" w="sm" len="sm"/>
          </a:ln>
        </p:spPr>
      </p:sp>
      <p:sp>
        <p:nvSpPr>
          <p:cNvPr id="5" name="Freeform 5"/>
          <p:cNvSpPr/>
          <p:nvPr/>
        </p:nvSpPr>
        <p:spPr>
          <a:xfrm>
            <a:off x="436229" y="5143500"/>
            <a:ext cx="693677" cy="760005"/>
          </a:xfrm>
          <a:custGeom>
            <a:avLst/>
            <a:gdLst/>
            <a:ahLst/>
            <a:cxnLst/>
            <a:rect l="l" t="t" r="r" b="b"/>
            <a:pathLst>
              <a:path w="693677" h="760005">
                <a:moveTo>
                  <a:pt x="0" y="0"/>
                </a:moveTo>
                <a:lnTo>
                  <a:pt x="693676" y="0"/>
                </a:lnTo>
                <a:lnTo>
                  <a:pt x="693676" y="760005"/>
                </a:lnTo>
                <a:lnTo>
                  <a:pt x="0" y="7600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72887" y="647898"/>
            <a:ext cx="845440" cy="926279"/>
          </a:xfrm>
          <a:custGeom>
            <a:avLst/>
            <a:gdLst/>
            <a:ahLst/>
            <a:cxnLst/>
            <a:rect l="l" t="t" r="r" b="b"/>
            <a:pathLst>
              <a:path w="845440" h="926279">
                <a:moveTo>
                  <a:pt x="0" y="0"/>
                </a:moveTo>
                <a:lnTo>
                  <a:pt x="845440" y="0"/>
                </a:lnTo>
                <a:lnTo>
                  <a:pt x="845440" y="926279"/>
                </a:lnTo>
                <a:lnTo>
                  <a:pt x="0" y="9262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7448909" y="7446165"/>
            <a:ext cx="1114282" cy="1220826"/>
          </a:xfrm>
          <a:custGeom>
            <a:avLst/>
            <a:gdLst/>
            <a:ahLst/>
            <a:cxnLst/>
            <a:rect l="l" t="t" r="r" b="b"/>
            <a:pathLst>
              <a:path w="1114282" h="1220826">
                <a:moveTo>
                  <a:pt x="0" y="0"/>
                </a:moveTo>
                <a:lnTo>
                  <a:pt x="1114282" y="0"/>
                </a:lnTo>
                <a:lnTo>
                  <a:pt x="1114282" y="1220826"/>
                </a:lnTo>
                <a:lnTo>
                  <a:pt x="0" y="1220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4768867">
            <a:off x="16316036" y="-2249054"/>
            <a:ext cx="2827990" cy="4114800"/>
          </a:xfrm>
          <a:custGeom>
            <a:avLst/>
            <a:gdLst/>
            <a:ahLst/>
            <a:cxnLst/>
            <a:rect l="l" t="t" r="r" b="b"/>
            <a:pathLst>
              <a:path w="2827990" h="4114800">
                <a:moveTo>
                  <a:pt x="0" y="0"/>
                </a:moveTo>
                <a:lnTo>
                  <a:pt x="2827990" y="0"/>
                </a:lnTo>
                <a:lnTo>
                  <a:pt x="282799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3427016" y="2019763"/>
            <a:ext cx="14021893" cy="6036815"/>
            <a:chOff x="0" y="0"/>
            <a:chExt cx="18695858" cy="8049087"/>
          </a:xfrm>
        </p:grpSpPr>
        <p:sp>
          <p:nvSpPr>
            <p:cNvPr id="10" name="TextBox 10"/>
            <p:cNvSpPr txBox="1"/>
            <p:nvPr/>
          </p:nvSpPr>
          <p:spPr>
            <a:xfrm>
              <a:off x="0" y="1405694"/>
              <a:ext cx="18695858" cy="6643393"/>
            </a:xfrm>
            <a:prstGeom prst="rect">
              <a:avLst/>
            </a:prstGeom>
          </p:spPr>
          <p:txBody>
            <a:bodyPr lIns="0" tIns="0" rIns="0" bIns="0" rtlCol="0" anchor="t">
              <a:spAutoFit/>
            </a:bodyPr>
            <a:lstStyle/>
            <a:p>
              <a:pPr>
                <a:lnSpc>
                  <a:spcPts val="6647"/>
                </a:lnSpc>
              </a:pPr>
              <a:r>
                <a:rPr lang="en-US" sz="4748">
                  <a:solidFill>
                    <a:srgbClr val="1C402E"/>
                  </a:solidFill>
                  <a:latin typeface="Dreaming Outloud Sans"/>
                </a:rPr>
                <a:t>In this presentation, we will explore Enhancing  Cancer Prediction using Python for probability and statistical analysis. We will discuss the potential of leveraging Python for improving  cancer prediction models and the impact on  healthcare outcomes.</a:t>
              </a:r>
            </a:p>
            <a:p>
              <a:pPr>
                <a:lnSpc>
                  <a:spcPts val="6647"/>
                </a:lnSpc>
              </a:pPr>
              <a:endParaRPr lang="en-US" sz="4748">
                <a:solidFill>
                  <a:srgbClr val="1C402E"/>
                </a:solidFill>
                <a:latin typeface="Dreaming Outloud Sans"/>
              </a:endParaRPr>
            </a:p>
          </p:txBody>
        </p:sp>
        <p:sp>
          <p:nvSpPr>
            <p:cNvPr id="11" name="TextBox 11"/>
            <p:cNvSpPr txBox="1"/>
            <p:nvPr/>
          </p:nvSpPr>
          <p:spPr>
            <a:xfrm>
              <a:off x="3331205" y="-104775"/>
              <a:ext cx="12033448" cy="671650"/>
            </a:xfrm>
            <a:prstGeom prst="rect">
              <a:avLst/>
            </a:prstGeom>
          </p:spPr>
          <p:txBody>
            <a:bodyPr lIns="0" tIns="0" rIns="0" bIns="0" rtlCol="0" anchor="t">
              <a:spAutoFit/>
            </a:bodyPr>
            <a:lstStyle/>
            <a:p>
              <a:pPr algn="ctr">
                <a:lnSpc>
                  <a:spcPts val="3988"/>
                </a:lnSpc>
              </a:pPr>
              <a:endParaRPr/>
            </a:p>
          </p:txBody>
        </p:sp>
      </p:grpSp>
      <p:sp>
        <p:nvSpPr>
          <p:cNvPr id="12" name="TextBox 12"/>
          <p:cNvSpPr txBox="1"/>
          <p:nvPr/>
        </p:nvSpPr>
        <p:spPr>
          <a:xfrm>
            <a:off x="3208311" y="724624"/>
            <a:ext cx="13890135" cy="1130299"/>
          </a:xfrm>
          <a:prstGeom prst="rect">
            <a:avLst/>
          </a:prstGeom>
        </p:spPr>
        <p:txBody>
          <a:bodyPr lIns="0" tIns="0" rIns="0" bIns="0" rtlCol="0" anchor="t">
            <a:spAutoFit/>
          </a:bodyPr>
          <a:lstStyle/>
          <a:p>
            <a:pPr marL="0" lvl="0" indent="0" algn="ctr">
              <a:lnSpc>
                <a:spcPts val="8499"/>
              </a:lnSpc>
            </a:pPr>
            <a:r>
              <a:rPr lang="en-US" sz="8499">
                <a:solidFill>
                  <a:srgbClr val="1C402E"/>
                </a:solidFill>
                <a:latin typeface="Dreaming Outloud Sans"/>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4" name="Freeform 4"/>
          <p:cNvSpPr/>
          <p:nvPr/>
        </p:nvSpPr>
        <p:spPr>
          <a:xfrm rot="-347819">
            <a:off x="11574851" y="6268099"/>
            <a:ext cx="7315200" cy="3019183"/>
          </a:xfrm>
          <a:custGeom>
            <a:avLst/>
            <a:gdLst/>
            <a:ahLst/>
            <a:cxnLst/>
            <a:rect l="l" t="t" r="r" b="b"/>
            <a:pathLst>
              <a:path w="7315200" h="3019183">
                <a:moveTo>
                  <a:pt x="0" y="0"/>
                </a:moveTo>
                <a:lnTo>
                  <a:pt x="7315200" y="0"/>
                </a:lnTo>
                <a:lnTo>
                  <a:pt x="7315200" y="3019182"/>
                </a:lnTo>
                <a:lnTo>
                  <a:pt x="0" y="3019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6089067" y="8364239"/>
            <a:ext cx="461224" cy="4612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C6BF"/>
            </a:solidFill>
          </p:spPr>
        </p:sp>
      </p:grpSp>
      <p:grpSp>
        <p:nvGrpSpPr>
          <p:cNvPr id="8" name="Group 8"/>
          <p:cNvGrpSpPr/>
          <p:nvPr/>
        </p:nvGrpSpPr>
        <p:grpSpPr>
          <a:xfrm>
            <a:off x="16089067" y="5675774"/>
            <a:ext cx="461224" cy="4612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97742"/>
            </a:solidFill>
          </p:spPr>
        </p:sp>
      </p:grpSp>
      <p:grpSp>
        <p:nvGrpSpPr>
          <p:cNvPr id="10" name="Group 10"/>
          <p:cNvGrpSpPr/>
          <p:nvPr/>
        </p:nvGrpSpPr>
        <p:grpSpPr>
          <a:xfrm>
            <a:off x="16089067" y="6593175"/>
            <a:ext cx="461224" cy="46122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CD3C6"/>
            </a:solidFill>
          </p:spPr>
        </p:sp>
      </p:grpSp>
      <p:sp>
        <p:nvSpPr>
          <p:cNvPr id="12" name="Freeform 12"/>
          <p:cNvSpPr/>
          <p:nvPr/>
        </p:nvSpPr>
        <p:spPr>
          <a:xfrm>
            <a:off x="15862454" y="2111205"/>
            <a:ext cx="953906" cy="1045116"/>
          </a:xfrm>
          <a:custGeom>
            <a:avLst/>
            <a:gdLst/>
            <a:ahLst/>
            <a:cxnLst/>
            <a:rect l="l" t="t" r="r" b="b"/>
            <a:pathLst>
              <a:path w="953906" h="1045116">
                <a:moveTo>
                  <a:pt x="0" y="0"/>
                </a:moveTo>
                <a:lnTo>
                  <a:pt x="953905" y="0"/>
                </a:lnTo>
                <a:lnTo>
                  <a:pt x="953905" y="1045116"/>
                </a:lnTo>
                <a:lnTo>
                  <a:pt x="0" y="1045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295074" y="4630658"/>
            <a:ext cx="953906" cy="1045116"/>
          </a:xfrm>
          <a:custGeom>
            <a:avLst/>
            <a:gdLst/>
            <a:ahLst/>
            <a:cxnLst/>
            <a:rect l="l" t="t" r="r" b="b"/>
            <a:pathLst>
              <a:path w="953906" h="1045116">
                <a:moveTo>
                  <a:pt x="0" y="0"/>
                </a:moveTo>
                <a:lnTo>
                  <a:pt x="953906" y="0"/>
                </a:lnTo>
                <a:lnTo>
                  <a:pt x="953906" y="1045116"/>
                </a:lnTo>
                <a:lnTo>
                  <a:pt x="0" y="1045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4768867">
            <a:off x="15402365" y="-1331675"/>
            <a:ext cx="2827990" cy="4114800"/>
          </a:xfrm>
          <a:custGeom>
            <a:avLst/>
            <a:gdLst/>
            <a:ahLst/>
            <a:cxnLst/>
            <a:rect l="l" t="t" r="r" b="b"/>
            <a:pathLst>
              <a:path w="2827990" h="4114800">
                <a:moveTo>
                  <a:pt x="0" y="0"/>
                </a:moveTo>
                <a:lnTo>
                  <a:pt x="2827989" y="0"/>
                </a:lnTo>
                <a:lnTo>
                  <a:pt x="28279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1614403" y="2410254"/>
            <a:ext cx="15201957" cy="8365841"/>
            <a:chOff x="0" y="0"/>
            <a:chExt cx="20269276" cy="11154455"/>
          </a:xfrm>
        </p:grpSpPr>
        <p:sp>
          <p:nvSpPr>
            <p:cNvPr id="16" name="TextBox 16"/>
            <p:cNvSpPr txBox="1"/>
            <p:nvPr/>
          </p:nvSpPr>
          <p:spPr>
            <a:xfrm>
              <a:off x="0" y="1512160"/>
              <a:ext cx="20269276" cy="9642295"/>
            </a:xfrm>
            <a:prstGeom prst="rect">
              <a:avLst/>
            </a:prstGeom>
          </p:spPr>
          <p:txBody>
            <a:bodyPr lIns="0" tIns="0" rIns="0" bIns="0" rtlCol="0" anchor="t">
              <a:spAutoFit/>
            </a:bodyPr>
            <a:lstStyle/>
            <a:p>
              <a:pPr>
                <a:lnSpc>
                  <a:spcPts val="7207"/>
                </a:lnSpc>
              </a:pPr>
              <a:r>
                <a:rPr lang="en-US" sz="5148" dirty="0">
                  <a:solidFill>
                    <a:srgbClr val="1C402E"/>
                  </a:solidFill>
                  <a:latin typeface="Dreaming Outloud Sans"/>
                </a:rPr>
                <a:t>Cancer prediction involves analyzing  complex data to identify patterns and risk  factors. Python provides powerful tools for advanced statistical analysis and probability modeling, enabling more  accurate predictions and personalized treatment plans.</a:t>
              </a:r>
            </a:p>
            <a:p>
              <a:pPr>
                <a:lnSpc>
                  <a:spcPts val="7207"/>
                </a:lnSpc>
              </a:pPr>
              <a:r>
                <a:rPr lang="en-US" sz="5148" dirty="0">
                  <a:solidFill>
                    <a:srgbClr val="1C402E"/>
                  </a:solidFill>
                  <a:latin typeface="Dreaming Outloud Sans"/>
                </a:rPr>
                <a:t>in this project we are using logistical regression model</a:t>
              </a:r>
            </a:p>
            <a:p>
              <a:pPr>
                <a:lnSpc>
                  <a:spcPts val="7207"/>
                </a:lnSpc>
              </a:pPr>
              <a:r>
                <a:rPr lang="en-US" sz="5148" dirty="0">
                  <a:solidFill>
                    <a:srgbClr val="1C402E"/>
                  </a:solidFill>
                  <a:latin typeface="Dreaming Outloud Sans"/>
                </a:rPr>
                <a:t>for our prediction purpose</a:t>
              </a:r>
            </a:p>
            <a:p>
              <a:pPr>
                <a:lnSpc>
                  <a:spcPts val="7207"/>
                </a:lnSpc>
              </a:pPr>
              <a:endParaRPr lang="en-US" sz="5148" dirty="0">
                <a:solidFill>
                  <a:srgbClr val="1C402E"/>
                </a:solidFill>
                <a:latin typeface="Dreaming Outloud Sans"/>
              </a:endParaRPr>
            </a:p>
          </p:txBody>
        </p:sp>
        <p:sp>
          <p:nvSpPr>
            <p:cNvPr id="17" name="TextBox 17"/>
            <p:cNvSpPr txBox="1"/>
            <p:nvPr/>
          </p:nvSpPr>
          <p:spPr>
            <a:xfrm>
              <a:off x="3611555" y="-104775"/>
              <a:ext cx="13046166" cy="719358"/>
            </a:xfrm>
            <a:prstGeom prst="rect">
              <a:avLst/>
            </a:prstGeom>
          </p:spPr>
          <p:txBody>
            <a:bodyPr lIns="0" tIns="0" rIns="0" bIns="0" rtlCol="0" anchor="t">
              <a:spAutoFit/>
            </a:bodyPr>
            <a:lstStyle/>
            <a:p>
              <a:pPr algn="ctr">
                <a:lnSpc>
                  <a:spcPts val="4324"/>
                </a:lnSpc>
              </a:pPr>
              <a:endParaRPr/>
            </a:p>
          </p:txBody>
        </p:sp>
      </p:grpSp>
      <p:sp>
        <p:nvSpPr>
          <p:cNvPr id="18" name="TextBox 18"/>
          <p:cNvSpPr txBox="1"/>
          <p:nvPr/>
        </p:nvSpPr>
        <p:spPr>
          <a:xfrm>
            <a:off x="1614403" y="682969"/>
            <a:ext cx="15621905" cy="2473351"/>
          </a:xfrm>
          <a:prstGeom prst="rect">
            <a:avLst/>
          </a:prstGeom>
        </p:spPr>
        <p:txBody>
          <a:bodyPr lIns="0" tIns="0" rIns="0" bIns="0" rtlCol="0" anchor="t">
            <a:spAutoFit/>
          </a:bodyPr>
          <a:lstStyle/>
          <a:p>
            <a:pPr marL="0" lvl="0" indent="0" algn="ctr">
              <a:lnSpc>
                <a:spcPts val="9559"/>
              </a:lnSpc>
            </a:pPr>
            <a:r>
              <a:rPr lang="en-US" sz="9559">
                <a:solidFill>
                  <a:srgbClr val="1C402E"/>
                </a:solidFill>
                <a:latin typeface="Dreaming Outloud Sans"/>
              </a:rPr>
              <a:t>UNDERSTANDING CANCER-PREDICTION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6F2"/>
        </a:solidFill>
        <a:effectLst/>
      </p:bgPr>
    </p:bg>
    <p:spTree>
      <p:nvGrpSpPr>
        <p:cNvPr id="1" name=""/>
        <p:cNvGrpSpPr/>
        <p:nvPr/>
      </p:nvGrpSpPr>
      <p:grpSpPr>
        <a:xfrm>
          <a:off x="0" y="0"/>
          <a:ext cx="0" cy="0"/>
          <a:chOff x="0" y="0"/>
          <a:chExt cx="0" cy="0"/>
        </a:xfrm>
      </p:grpSpPr>
      <p:sp>
        <p:nvSpPr>
          <p:cNvPr id="2" name="Freeform 2"/>
          <p:cNvSpPr/>
          <p:nvPr/>
        </p:nvSpPr>
        <p:spPr>
          <a:xfrm>
            <a:off x="-269387" y="6226653"/>
            <a:ext cx="953906" cy="1045116"/>
          </a:xfrm>
          <a:custGeom>
            <a:avLst/>
            <a:gdLst/>
            <a:ahLst/>
            <a:cxnLst/>
            <a:rect l="l" t="t" r="r" b="b"/>
            <a:pathLst>
              <a:path w="953906" h="1045116">
                <a:moveTo>
                  <a:pt x="0" y="0"/>
                </a:moveTo>
                <a:lnTo>
                  <a:pt x="953906" y="0"/>
                </a:lnTo>
                <a:lnTo>
                  <a:pt x="953906" y="1045116"/>
                </a:lnTo>
                <a:lnTo>
                  <a:pt x="0" y="1045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82788" y="6226653"/>
            <a:ext cx="1127780" cy="1235616"/>
          </a:xfrm>
          <a:custGeom>
            <a:avLst/>
            <a:gdLst/>
            <a:ahLst/>
            <a:cxnLst/>
            <a:rect l="l" t="t" r="r" b="b"/>
            <a:pathLst>
              <a:path w="1127780" h="1235616">
                <a:moveTo>
                  <a:pt x="0" y="0"/>
                </a:moveTo>
                <a:lnTo>
                  <a:pt x="1127781" y="0"/>
                </a:lnTo>
                <a:lnTo>
                  <a:pt x="1127781" y="1235616"/>
                </a:lnTo>
                <a:lnTo>
                  <a:pt x="0" y="1235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18255" y="7895272"/>
            <a:ext cx="7315200" cy="2793076"/>
          </a:xfrm>
          <a:custGeom>
            <a:avLst/>
            <a:gdLst/>
            <a:ahLst/>
            <a:cxnLst/>
            <a:rect l="l" t="t" r="r" b="b"/>
            <a:pathLst>
              <a:path w="7315200" h="2793076">
                <a:moveTo>
                  <a:pt x="0" y="0"/>
                </a:moveTo>
                <a:lnTo>
                  <a:pt x="7315200" y="0"/>
                </a:lnTo>
                <a:lnTo>
                  <a:pt x="7315200" y="2793077"/>
                </a:lnTo>
                <a:lnTo>
                  <a:pt x="0" y="2793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047272" y="1061777"/>
            <a:ext cx="12117981" cy="1130299"/>
          </a:xfrm>
          <a:prstGeom prst="rect">
            <a:avLst/>
          </a:prstGeom>
        </p:spPr>
        <p:txBody>
          <a:bodyPr lIns="0" tIns="0" rIns="0" bIns="0" rtlCol="0" anchor="t">
            <a:spAutoFit/>
          </a:bodyPr>
          <a:lstStyle/>
          <a:p>
            <a:pPr marL="0" lvl="0" indent="0" algn="ctr">
              <a:lnSpc>
                <a:spcPts val="8499"/>
              </a:lnSpc>
            </a:pPr>
            <a:r>
              <a:rPr lang="en-US" sz="8499">
                <a:solidFill>
                  <a:srgbClr val="1C402E"/>
                </a:solidFill>
                <a:latin typeface="Dreaming Outloud Sans"/>
              </a:rPr>
              <a:t>METHODS</a:t>
            </a:r>
          </a:p>
        </p:txBody>
      </p:sp>
      <p:grpSp>
        <p:nvGrpSpPr>
          <p:cNvPr id="6" name="Group 6"/>
          <p:cNvGrpSpPr/>
          <p:nvPr/>
        </p:nvGrpSpPr>
        <p:grpSpPr>
          <a:xfrm>
            <a:off x="1614403" y="10050722"/>
            <a:ext cx="6537410" cy="12561715"/>
            <a:chOff x="0" y="0"/>
            <a:chExt cx="8716547" cy="16748953"/>
          </a:xfrm>
        </p:grpSpPr>
        <p:sp>
          <p:nvSpPr>
            <p:cNvPr id="7" name="TextBox 7"/>
            <p:cNvSpPr txBox="1"/>
            <p:nvPr/>
          </p:nvSpPr>
          <p:spPr>
            <a:xfrm>
              <a:off x="0" y="586345"/>
              <a:ext cx="8716547" cy="16162608"/>
            </a:xfrm>
            <a:prstGeom prst="rect">
              <a:avLst/>
            </a:prstGeom>
          </p:spPr>
          <p:txBody>
            <a:bodyPr lIns="0" tIns="0" rIns="0" bIns="0" rtlCol="0" anchor="t">
              <a:spAutoFit/>
            </a:bodyPr>
            <a:lstStyle/>
            <a:p>
              <a:pPr>
                <a:lnSpc>
                  <a:spcPts val="2825"/>
                </a:lnSpc>
              </a:pPr>
              <a:r>
                <a:rPr lang="en-US" sz="2018">
                  <a:solidFill>
                    <a:srgbClr val="1C402E"/>
                  </a:solidFill>
                  <a:latin typeface="Dreaming Outloud Sans"/>
                </a:rPr>
                <a:t>1.DataCollectionandPreparation:</a:t>
              </a:r>
            </a:p>
            <a:p>
              <a:pPr>
                <a:lnSpc>
                  <a:spcPts val="2825"/>
                </a:lnSpc>
              </a:pPr>
              <a:r>
                <a:rPr lang="en-US" sz="2018">
                  <a:solidFill>
                    <a:srgbClr val="1C402E"/>
                  </a:solidFill>
                  <a:ea typeface="Dreaming Outloud Sans"/>
                </a:rPr>
                <a:t>●</a:t>
              </a:r>
            </a:p>
            <a:p>
              <a:pPr>
                <a:lnSpc>
                  <a:spcPts val="2825"/>
                </a:lnSpc>
              </a:pPr>
              <a:r>
                <a:rPr lang="en-US" sz="2018">
                  <a:solidFill>
                    <a:srgbClr val="1C402E"/>
                  </a:solidFill>
                  <a:latin typeface="Dreaming Outloud Sans"/>
                </a:rPr>
                <a:t>Gather  a dataset of patient records with relevant medical information and cancer diagnosis labels (malignant or benign).</a:t>
              </a:r>
            </a:p>
            <a:p>
              <a:pPr>
                <a:lnSpc>
                  <a:spcPts val="2825"/>
                </a:lnSpc>
              </a:pPr>
              <a:r>
                <a:rPr lang="en-US" sz="2018">
                  <a:solidFill>
                    <a:srgbClr val="1C402E"/>
                  </a:solidFill>
                  <a:latin typeface="Dreaming Outloud Sans"/>
                </a:rPr>
                <a:t>Clean and pre-process the data to handle missing values, outliers, and data type inconsistencies.</a:t>
              </a:r>
            </a:p>
            <a:p>
              <a:pPr>
                <a:lnSpc>
                  <a:spcPts val="2825"/>
                </a:lnSpc>
              </a:pPr>
              <a:endParaRPr lang="en-US" sz="2018">
                <a:solidFill>
                  <a:srgbClr val="1C402E"/>
                </a:solidFill>
                <a:latin typeface="Dreaming Outloud Sans"/>
              </a:endParaRPr>
            </a:p>
            <a:p>
              <a:pPr>
                <a:lnSpc>
                  <a:spcPts val="2825"/>
                </a:lnSpc>
              </a:pPr>
              <a:r>
                <a:rPr lang="en-US" sz="2018">
                  <a:solidFill>
                    <a:srgbClr val="1C402E"/>
                  </a:solidFill>
                  <a:latin typeface="Dreaming Outloud Sans"/>
                </a:rPr>
                <a:t>2.Feature Selection:</a:t>
              </a:r>
            </a:p>
            <a:p>
              <a:pPr>
                <a:lnSpc>
                  <a:spcPts val="2825"/>
                </a:lnSpc>
              </a:pPr>
              <a:r>
                <a:rPr lang="en-US" sz="2018">
                  <a:solidFill>
                    <a:srgbClr val="1C402E"/>
                  </a:solidFill>
                  <a:ea typeface="Dreaming Outloud Sans"/>
                </a:rPr>
                <a:t>●</a:t>
              </a:r>
            </a:p>
            <a:p>
              <a:pPr>
                <a:lnSpc>
                  <a:spcPts val="2825"/>
                </a:lnSpc>
              </a:pPr>
              <a:r>
                <a:rPr lang="en-US" sz="2018">
                  <a:solidFill>
                    <a:srgbClr val="1C402E"/>
                  </a:solidFill>
                  <a:latin typeface="Dreaming Outloud Sans"/>
                </a:rPr>
                <a:t>Identify the most relevant features from the dataset that are most predictive of cancer diagnosis.</a:t>
              </a:r>
            </a:p>
            <a:p>
              <a:pPr>
                <a:lnSpc>
                  <a:spcPts val="2825"/>
                </a:lnSpc>
              </a:pPr>
              <a:r>
                <a:rPr lang="en-US" sz="2018">
                  <a:solidFill>
                    <a:srgbClr val="1C402E"/>
                  </a:solidFill>
                  <a:latin typeface="Dreaming Outloud Sans"/>
                </a:rPr>
                <a:t>Eliminate redundant or irrelevant features to reduce computational complexity and improve predictionaccuracy.</a:t>
              </a:r>
            </a:p>
            <a:p>
              <a:pPr>
                <a:lnSpc>
                  <a:spcPts val="2825"/>
                </a:lnSpc>
              </a:pPr>
              <a:endParaRPr lang="en-US" sz="2018">
                <a:solidFill>
                  <a:srgbClr val="1C402E"/>
                </a:solidFill>
                <a:latin typeface="Dreaming Outloud Sans"/>
              </a:endParaRPr>
            </a:p>
            <a:p>
              <a:pPr>
                <a:lnSpc>
                  <a:spcPts val="2825"/>
                </a:lnSpc>
              </a:pPr>
              <a:r>
                <a:rPr lang="en-US" sz="2018">
                  <a:solidFill>
                    <a:srgbClr val="1C402E"/>
                  </a:solidFill>
                  <a:latin typeface="Dreaming Outloud Sans"/>
                </a:rPr>
                <a:t>3.Data Splitting:</a:t>
              </a:r>
            </a:p>
            <a:p>
              <a:pPr>
                <a:lnSpc>
                  <a:spcPts val="2825"/>
                </a:lnSpc>
              </a:pPr>
              <a:r>
                <a:rPr lang="en-US" sz="2018">
                  <a:solidFill>
                    <a:srgbClr val="1C402E"/>
                  </a:solidFill>
                  <a:ea typeface="Dreaming Outloud Sans"/>
                </a:rPr>
                <a:t>●</a:t>
              </a:r>
            </a:p>
            <a:p>
              <a:pPr>
                <a:lnSpc>
                  <a:spcPts val="2825"/>
                </a:lnSpc>
              </a:pPr>
              <a:r>
                <a:rPr lang="en-US" sz="2018">
                  <a:solidFill>
                    <a:srgbClr val="1C402E"/>
                  </a:solidFill>
                  <a:latin typeface="Dreaming Outloud Sans"/>
                </a:rPr>
                <a:t>Divide the dataset into training and testing sets.</a:t>
              </a:r>
            </a:p>
            <a:p>
              <a:pPr>
                <a:lnSpc>
                  <a:spcPts val="2825"/>
                </a:lnSpc>
              </a:pPr>
              <a:r>
                <a:rPr lang="en-US" sz="2018">
                  <a:solidFill>
                    <a:srgbClr val="1C402E"/>
                  </a:solidFill>
                  <a:latin typeface="Dreaming Outloud Sans"/>
                </a:rPr>
                <a:t>The training set is used to train the logistic regression model, and the testing set is used to evaluate its performance.</a:t>
              </a:r>
            </a:p>
            <a:p>
              <a:pPr>
                <a:lnSpc>
                  <a:spcPts val="2825"/>
                </a:lnSpc>
              </a:pPr>
              <a:endParaRPr lang="en-US" sz="2018">
                <a:solidFill>
                  <a:srgbClr val="1C402E"/>
                </a:solidFill>
                <a:latin typeface="Dreaming Outloud Sans"/>
              </a:endParaRPr>
            </a:p>
            <a:p>
              <a:pPr>
                <a:lnSpc>
                  <a:spcPts val="2825"/>
                </a:lnSpc>
              </a:pPr>
              <a:r>
                <a:rPr lang="en-US" sz="2018">
                  <a:solidFill>
                    <a:srgbClr val="1C402E"/>
                  </a:solidFill>
                  <a:latin typeface="Dreaming Outloud Sans"/>
                </a:rPr>
                <a:t>4.Model Training:</a:t>
              </a:r>
            </a:p>
            <a:p>
              <a:pPr>
                <a:lnSpc>
                  <a:spcPts val="2825"/>
                </a:lnSpc>
              </a:pPr>
              <a:r>
                <a:rPr lang="en-US" sz="2018">
                  <a:solidFill>
                    <a:srgbClr val="1C402E"/>
                  </a:solidFill>
                  <a:ea typeface="Dreaming Outloud Sans"/>
                </a:rPr>
                <a:t>●</a:t>
              </a:r>
            </a:p>
            <a:p>
              <a:pPr>
                <a:lnSpc>
                  <a:spcPts val="2825"/>
                </a:lnSpc>
              </a:pPr>
              <a:r>
                <a:rPr lang="en-US" sz="2018">
                  <a:solidFill>
                    <a:srgbClr val="1C402E"/>
                  </a:solidFill>
                  <a:latin typeface="Dreaming Outloud Sans"/>
                </a:rPr>
                <a:t>Train the logistic regression model using the training set.</a:t>
              </a:r>
            </a:p>
            <a:p>
              <a:pPr>
                <a:lnSpc>
                  <a:spcPts val="2825"/>
                </a:lnSpc>
              </a:pPr>
              <a:r>
                <a:rPr lang="en-US" sz="2018">
                  <a:solidFill>
                    <a:srgbClr val="1C402E"/>
                  </a:solidFill>
                  <a:latin typeface="Dreaming Outloud Sans"/>
                </a:rPr>
                <a:t>This involves estimating the coefficients for the logistic regression equation that best fit the training data.</a:t>
              </a:r>
            </a:p>
            <a:p>
              <a:pPr>
                <a:lnSpc>
                  <a:spcPts val="2825"/>
                </a:lnSpc>
              </a:pPr>
              <a:endParaRPr lang="en-US" sz="2018">
                <a:solidFill>
                  <a:srgbClr val="1C402E"/>
                </a:solidFill>
                <a:latin typeface="Dreaming Outloud Sans"/>
              </a:endParaRPr>
            </a:p>
            <a:p>
              <a:pPr>
                <a:lnSpc>
                  <a:spcPts val="2825"/>
                </a:lnSpc>
              </a:pPr>
              <a:r>
                <a:rPr lang="en-US" sz="2018">
                  <a:solidFill>
                    <a:srgbClr val="1C402E"/>
                  </a:solidFill>
                  <a:latin typeface="Dreaming Outloud Sans"/>
                </a:rPr>
                <a:t>5.Model Evaluation:</a:t>
              </a:r>
            </a:p>
            <a:p>
              <a:pPr>
                <a:lnSpc>
                  <a:spcPts val="2825"/>
                </a:lnSpc>
              </a:pPr>
              <a:endParaRPr lang="en-US" sz="2018">
                <a:solidFill>
                  <a:srgbClr val="1C402E"/>
                </a:solidFill>
                <a:latin typeface="Dreaming Outloud Sans"/>
              </a:endParaRPr>
            </a:p>
            <a:p>
              <a:pPr>
                <a:lnSpc>
                  <a:spcPts val="2825"/>
                </a:lnSpc>
              </a:pPr>
              <a:r>
                <a:rPr lang="en-US" sz="2018">
                  <a:solidFill>
                    <a:srgbClr val="1C402E"/>
                  </a:solidFill>
                  <a:latin typeface="Dreaming Outloud Sans"/>
                </a:rPr>
                <a:t>Evaluate the performance of the trained logistic regression model using the testing set. Common metrics used for evaluation include accuracy, precision, recall, and F1 score.</a:t>
              </a:r>
            </a:p>
            <a:p>
              <a:pPr>
                <a:lnSpc>
                  <a:spcPts val="2825"/>
                </a:lnSpc>
              </a:pPr>
              <a:endParaRPr lang="en-US" sz="2018">
                <a:solidFill>
                  <a:srgbClr val="1C402E"/>
                </a:solidFill>
                <a:latin typeface="Dreaming Outloud Sans"/>
              </a:endParaRPr>
            </a:p>
          </p:txBody>
        </p:sp>
        <p:sp>
          <p:nvSpPr>
            <p:cNvPr id="8" name="TextBox 8"/>
            <p:cNvSpPr txBox="1"/>
            <p:nvPr/>
          </p:nvSpPr>
          <p:spPr>
            <a:xfrm>
              <a:off x="1553104" y="-38100"/>
              <a:ext cx="5610340" cy="279066"/>
            </a:xfrm>
            <a:prstGeom prst="rect">
              <a:avLst/>
            </a:prstGeom>
          </p:spPr>
          <p:txBody>
            <a:bodyPr lIns="0" tIns="0" rIns="0" bIns="0" rtlCol="0" anchor="t">
              <a:spAutoFit/>
            </a:bodyPr>
            <a:lstStyle/>
            <a:p>
              <a:pPr algn="ctr">
                <a:lnSpc>
                  <a:spcPts val="1695"/>
                </a:lnSpc>
              </a:pPr>
              <a:endParaRPr/>
            </a:p>
          </p:txBody>
        </p:sp>
      </p:grpSp>
      <p:grpSp>
        <p:nvGrpSpPr>
          <p:cNvPr id="9" name="Group 9"/>
          <p:cNvGrpSpPr/>
          <p:nvPr/>
        </p:nvGrpSpPr>
        <p:grpSpPr>
          <a:xfrm>
            <a:off x="998983" y="1422674"/>
            <a:ext cx="17289017" cy="9265675"/>
            <a:chOff x="0" y="0"/>
            <a:chExt cx="23052023" cy="12354233"/>
          </a:xfrm>
        </p:grpSpPr>
        <p:sp>
          <p:nvSpPr>
            <p:cNvPr id="10" name="TextBox 10"/>
            <p:cNvSpPr txBox="1"/>
            <p:nvPr/>
          </p:nvSpPr>
          <p:spPr>
            <a:xfrm>
              <a:off x="0" y="1016718"/>
              <a:ext cx="23052023" cy="11337515"/>
            </a:xfrm>
            <a:prstGeom prst="rect">
              <a:avLst/>
            </a:prstGeom>
          </p:spPr>
          <p:txBody>
            <a:bodyPr lIns="0" tIns="0" rIns="0" bIns="0" rtlCol="0" anchor="t">
              <a:spAutoFit/>
            </a:bodyPr>
            <a:lstStyle/>
            <a:p>
              <a:pPr>
                <a:lnSpc>
                  <a:spcPts val="4829"/>
                </a:lnSpc>
              </a:pPr>
              <a:r>
                <a:rPr lang="en-US" sz="3449">
                  <a:solidFill>
                    <a:srgbClr val="1C402E"/>
                  </a:solidFill>
                  <a:latin typeface="Dreaming Outloud Sans"/>
                </a:rPr>
                <a:t>1.DataCollectionandPreparation:</a:t>
              </a:r>
            </a:p>
            <a:p>
              <a:pPr>
                <a:lnSpc>
                  <a:spcPts val="4829"/>
                </a:lnSpc>
              </a:pPr>
              <a:endParaRPr lang="en-US" sz="3449">
                <a:solidFill>
                  <a:srgbClr val="1C402E"/>
                </a:solidFill>
                <a:latin typeface="Dreaming Outloud Sans"/>
              </a:endParaRPr>
            </a:p>
            <a:p>
              <a:pPr>
                <a:lnSpc>
                  <a:spcPts val="4829"/>
                </a:lnSpc>
              </a:pPr>
              <a:r>
                <a:rPr lang="en-US" sz="3449">
                  <a:solidFill>
                    <a:srgbClr val="1C402E"/>
                  </a:solidFill>
                  <a:latin typeface="Dreaming Outloud Sans"/>
                </a:rPr>
                <a:t>Gather  a dataset of patient records with relevant medical information and cancer diagnosis labels (malignant or benign).</a:t>
              </a:r>
            </a:p>
            <a:p>
              <a:pPr>
                <a:lnSpc>
                  <a:spcPts val="4829"/>
                </a:lnSpc>
              </a:pPr>
              <a:r>
                <a:rPr lang="en-US" sz="3449">
                  <a:solidFill>
                    <a:srgbClr val="1C402E"/>
                  </a:solidFill>
                  <a:latin typeface="Dreaming Outloud Sans"/>
                </a:rPr>
                <a:t>Clean and pre-process the data to handle missing values, outliers, and data type inconsistencies.</a:t>
              </a:r>
            </a:p>
            <a:p>
              <a:pPr>
                <a:lnSpc>
                  <a:spcPts val="4829"/>
                </a:lnSpc>
              </a:pPr>
              <a:endParaRPr lang="en-US" sz="3449">
                <a:solidFill>
                  <a:srgbClr val="1C402E"/>
                </a:solidFill>
                <a:latin typeface="Dreaming Outloud Sans"/>
              </a:endParaRPr>
            </a:p>
            <a:p>
              <a:pPr>
                <a:lnSpc>
                  <a:spcPts val="4829"/>
                </a:lnSpc>
              </a:pPr>
              <a:r>
                <a:rPr lang="en-US" sz="3449">
                  <a:solidFill>
                    <a:srgbClr val="1C402E"/>
                  </a:solidFill>
                  <a:latin typeface="Dreaming Outloud Sans"/>
                </a:rPr>
                <a:t>2.Feature Selection:</a:t>
              </a:r>
            </a:p>
            <a:p>
              <a:pPr>
                <a:lnSpc>
                  <a:spcPts val="4829"/>
                </a:lnSpc>
              </a:pPr>
              <a:endParaRPr lang="en-US" sz="3449">
                <a:solidFill>
                  <a:srgbClr val="1C402E"/>
                </a:solidFill>
                <a:latin typeface="Dreaming Outloud Sans"/>
              </a:endParaRPr>
            </a:p>
            <a:p>
              <a:pPr>
                <a:lnSpc>
                  <a:spcPts val="4829"/>
                </a:lnSpc>
              </a:pPr>
              <a:r>
                <a:rPr lang="en-US" sz="3449">
                  <a:solidFill>
                    <a:srgbClr val="1C402E"/>
                  </a:solidFill>
                  <a:latin typeface="Dreaming Outloud Sans"/>
                </a:rPr>
                <a:t>Identify the most relevant features from the dataset that are most predictive of cancer diagnosis.</a:t>
              </a:r>
            </a:p>
            <a:p>
              <a:pPr>
                <a:lnSpc>
                  <a:spcPts val="4829"/>
                </a:lnSpc>
              </a:pPr>
              <a:r>
                <a:rPr lang="en-US" sz="3449">
                  <a:solidFill>
                    <a:srgbClr val="1C402E"/>
                  </a:solidFill>
                  <a:latin typeface="Dreaming Outloud Sans"/>
                </a:rPr>
                <a:t>Eliminate redundant or irrelevant features to reduce computational complexity and improve predictionaccuracy.</a:t>
              </a:r>
            </a:p>
            <a:p>
              <a:pPr>
                <a:lnSpc>
                  <a:spcPts val="4829"/>
                </a:lnSpc>
              </a:pPr>
              <a:endParaRPr lang="en-US" sz="3449">
                <a:solidFill>
                  <a:srgbClr val="1C402E"/>
                </a:solidFill>
                <a:latin typeface="Dreaming Outloud Sans"/>
              </a:endParaRPr>
            </a:p>
          </p:txBody>
        </p:sp>
        <p:sp>
          <p:nvSpPr>
            <p:cNvPr id="11" name="TextBox 11"/>
            <p:cNvSpPr txBox="1"/>
            <p:nvPr/>
          </p:nvSpPr>
          <p:spPr>
            <a:xfrm>
              <a:off x="4107381" y="-66675"/>
              <a:ext cx="14837261" cy="478463"/>
            </a:xfrm>
            <a:prstGeom prst="rect">
              <a:avLst/>
            </a:prstGeom>
          </p:spPr>
          <p:txBody>
            <a:bodyPr lIns="0" tIns="0" rIns="0" bIns="0" rtlCol="0" anchor="t">
              <a:spAutoFit/>
            </a:bodyPr>
            <a:lstStyle/>
            <a:p>
              <a:pPr algn="ctr">
                <a:lnSpc>
                  <a:spcPts val="2897"/>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302113" y="7248447"/>
            <a:ext cx="1081921" cy="1185372"/>
          </a:xfrm>
          <a:custGeom>
            <a:avLst/>
            <a:gdLst/>
            <a:ahLst/>
            <a:cxnLst/>
            <a:rect l="l" t="t" r="r" b="b"/>
            <a:pathLst>
              <a:path w="1081921" h="1185372">
                <a:moveTo>
                  <a:pt x="0" y="0"/>
                </a:moveTo>
                <a:lnTo>
                  <a:pt x="1081921" y="0"/>
                </a:lnTo>
                <a:lnTo>
                  <a:pt x="1081921" y="1185372"/>
                </a:lnTo>
                <a:lnTo>
                  <a:pt x="0" y="11853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768867">
            <a:off x="15845305" y="-1628499"/>
            <a:ext cx="2827990" cy="4114800"/>
          </a:xfrm>
          <a:custGeom>
            <a:avLst/>
            <a:gdLst/>
            <a:ahLst/>
            <a:cxnLst/>
            <a:rect l="l" t="t" r="r" b="b"/>
            <a:pathLst>
              <a:path w="2827990" h="4114800">
                <a:moveTo>
                  <a:pt x="0" y="0"/>
                </a:moveTo>
                <a:lnTo>
                  <a:pt x="2827990" y="0"/>
                </a:lnTo>
                <a:lnTo>
                  <a:pt x="282799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787363">
            <a:off x="10536355" y="1326479"/>
            <a:ext cx="6442366" cy="8071301"/>
          </a:xfrm>
          <a:custGeom>
            <a:avLst/>
            <a:gdLst/>
            <a:ahLst/>
            <a:cxnLst/>
            <a:rect l="l" t="t" r="r" b="b"/>
            <a:pathLst>
              <a:path w="6442366" h="8071301">
                <a:moveTo>
                  <a:pt x="0" y="0"/>
                </a:moveTo>
                <a:lnTo>
                  <a:pt x="6442365" y="0"/>
                </a:lnTo>
                <a:lnTo>
                  <a:pt x="6442365" y="8071300"/>
                </a:lnTo>
                <a:lnTo>
                  <a:pt x="0" y="8071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420150">
            <a:off x="16172427" y="7956506"/>
            <a:ext cx="905967" cy="2001132"/>
          </a:xfrm>
          <a:custGeom>
            <a:avLst/>
            <a:gdLst/>
            <a:ahLst/>
            <a:cxnLst/>
            <a:rect l="l" t="t" r="r" b="b"/>
            <a:pathLst>
              <a:path w="905967" h="2001132">
                <a:moveTo>
                  <a:pt x="0" y="0"/>
                </a:moveTo>
                <a:lnTo>
                  <a:pt x="905968" y="0"/>
                </a:lnTo>
                <a:lnTo>
                  <a:pt x="905968" y="2001132"/>
                </a:lnTo>
                <a:lnTo>
                  <a:pt x="0" y="20011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1144594" y="-55179"/>
            <a:ext cx="16114706" cy="10342179"/>
            <a:chOff x="0" y="0"/>
            <a:chExt cx="21486274" cy="13789572"/>
          </a:xfrm>
        </p:grpSpPr>
        <p:sp>
          <p:nvSpPr>
            <p:cNvPr id="8" name="TextBox 8"/>
            <p:cNvSpPr txBox="1"/>
            <p:nvPr/>
          </p:nvSpPr>
          <p:spPr>
            <a:xfrm>
              <a:off x="0" y="952657"/>
              <a:ext cx="21486274" cy="12836915"/>
            </a:xfrm>
            <a:prstGeom prst="rect">
              <a:avLst/>
            </a:prstGeom>
          </p:spPr>
          <p:txBody>
            <a:bodyPr lIns="0" tIns="0" rIns="0" bIns="0" rtlCol="0" anchor="t">
              <a:spAutoFit/>
            </a:bodyPr>
            <a:lstStyle/>
            <a:p>
              <a:pPr>
                <a:lnSpc>
                  <a:spcPts val="4501"/>
                </a:lnSpc>
              </a:pPr>
              <a:r>
                <a:rPr lang="en-US" sz="3215">
                  <a:solidFill>
                    <a:srgbClr val="1C402E"/>
                  </a:solidFill>
                  <a:latin typeface="Dreaming Outloud Sans"/>
                </a:rPr>
                <a:t>3.Data Splitting:</a:t>
              </a:r>
            </a:p>
            <a:p>
              <a:pPr>
                <a:lnSpc>
                  <a:spcPts val="4501"/>
                </a:lnSpc>
              </a:pPr>
              <a:endParaRPr lang="en-US" sz="3215">
                <a:solidFill>
                  <a:srgbClr val="1C402E"/>
                </a:solidFill>
                <a:latin typeface="Dreaming Outloud Sans"/>
              </a:endParaRPr>
            </a:p>
            <a:p>
              <a:pPr>
                <a:lnSpc>
                  <a:spcPts val="4501"/>
                </a:lnSpc>
              </a:pPr>
              <a:r>
                <a:rPr lang="en-US" sz="3215">
                  <a:solidFill>
                    <a:srgbClr val="1C402E"/>
                  </a:solidFill>
                  <a:latin typeface="Dreaming Outloud Sans"/>
                </a:rPr>
                <a:t>Divide the dataset into training and testing sets.</a:t>
              </a:r>
            </a:p>
            <a:p>
              <a:pPr>
                <a:lnSpc>
                  <a:spcPts val="4501"/>
                </a:lnSpc>
              </a:pPr>
              <a:r>
                <a:rPr lang="en-US" sz="3215">
                  <a:solidFill>
                    <a:srgbClr val="1C402E"/>
                  </a:solidFill>
                  <a:latin typeface="Dreaming Outloud Sans"/>
                </a:rPr>
                <a:t>The training set is used to train the logistic regression model, and the testing set is used to evaluate its performance.</a:t>
              </a:r>
            </a:p>
            <a:p>
              <a:pPr>
                <a:lnSpc>
                  <a:spcPts val="4501"/>
                </a:lnSpc>
              </a:pPr>
              <a:endParaRPr lang="en-US" sz="3215">
                <a:solidFill>
                  <a:srgbClr val="1C402E"/>
                </a:solidFill>
                <a:latin typeface="Dreaming Outloud Sans"/>
              </a:endParaRPr>
            </a:p>
            <a:p>
              <a:pPr>
                <a:lnSpc>
                  <a:spcPts val="4501"/>
                </a:lnSpc>
              </a:pPr>
              <a:r>
                <a:rPr lang="en-US" sz="3215">
                  <a:solidFill>
                    <a:srgbClr val="1C402E"/>
                  </a:solidFill>
                  <a:latin typeface="Dreaming Outloud Sans"/>
                </a:rPr>
                <a:t>4.Model Training:</a:t>
              </a:r>
            </a:p>
            <a:p>
              <a:pPr>
                <a:lnSpc>
                  <a:spcPts val="4501"/>
                </a:lnSpc>
              </a:pPr>
              <a:endParaRPr lang="en-US" sz="3215">
                <a:solidFill>
                  <a:srgbClr val="1C402E"/>
                </a:solidFill>
                <a:latin typeface="Dreaming Outloud Sans"/>
              </a:endParaRPr>
            </a:p>
            <a:p>
              <a:pPr>
                <a:lnSpc>
                  <a:spcPts val="4501"/>
                </a:lnSpc>
              </a:pPr>
              <a:r>
                <a:rPr lang="en-US" sz="3215">
                  <a:solidFill>
                    <a:srgbClr val="1C402E"/>
                  </a:solidFill>
                  <a:latin typeface="Dreaming Outloud Sans"/>
                </a:rPr>
                <a:t>Train the logistic regression model using the training set.</a:t>
              </a:r>
            </a:p>
            <a:p>
              <a:pPr>
                <a:lnSpc>
                  <a:spcPts val="4501"/>
                </a:lnSpc>
              </a:pPr>
              <a:r>
                <a:rPr lang="en-US" sz="3215">
                  <a:solidFill>
                    <a:srgbClr val="1C402E"/>
                  </a:solidFill>
                  <a:latin typeface="Dreaming Outloud Sans"/>
                </a:rPr>
                <a:t>This involves estimating the coefficients for the logistic regression equation that best fit the training data.</a:t>
              </a:r>
            </a:p>
            <a:p>
              <a:pPr>
                <a:lnSpc>
                  <a:spcPts val="4501"/>
                </a:lnSpc>
              </a:pPr>
              <a:endParaRPr lang="en-US" sz="3215">
                <a:solidFill>
                  <a:srgbClr val="1C402E"/>
                </a:solidFill>
                <a:latin typeface="Dreaming Outloud Sans"/>
              </a:endParaRPr>
            </a:p>
            <a:p>
              <a:pPr>
                <a:lnSpc>
                  <a:spcPts val="4501"/>
                </a:lnSpc>
              </a:pPr>
              <a:r>
                <a:rPr lang="en-US" sz="3215">
                  <a:solidFill>
                    <a:srgbClr val="1C402E"/>
                  </a:solidFill>
                  <a:latin typeface="Dreaming Outloud Sans"/>
                </a:rPr>
                <a:t>5.Model Evaluation:</a:t>
              </a:r>
            </a:p>
            <a:p>
              <a:pPr>
                <a:lnSpc>
                  <a:spcPts val="4501"/>
                </a:lnSpc>
              </a:pPr>
              <a:endParaRPr lang="en-US" sz="3215">
                <a:solidFill>
                  <a:srgbClr val="1C402E"/>
                </a:solidFill>
                <a:latin typeface="Dreaming Outloud Sans"/>
              </a:endParaRPr>
            </a:p>
            <a:p>
              <a:pPr>
                <a:lnSpc>
                  <a:spcPts val="4501"/>
                </a:lnSpc>
              </a:pPr>
              <a:r>
                <a:rPr lang="en-US" sz="3215">
                  <a:solidFill>
                    <a:srgbClr val="1C402E"/>
                  </a:solidFill>
                  <a:latin typeface="Dreaming Outloud Sans"/>
                </a:rPr>
                <a:t>Evaluate the performance of the trained logistic regression model using the testing set. Common metrics used for evaluation include accuracy, precision, recall, and F1 score.</a:t>
              </a:r>
            </a:p>
            <a:p>
              <a:pPr>
                <a:lnSpc>
                  <a:spcPts val="4501"/>
                </a:lnSpc>
              </a:pPr>
              <a:endParaRPr lang="en-US" sz="3215">
                <a:solidFill>
                  <a:srgbClr val="1C402E"/>
                </a:solidFill>
                <a:latin typeface="Dreaming Outloud Sans"/>
              </a:endParaRPr>
            </a:p>
          </p:txBody>
        </p:sp>
        <p:sp>
          <p:nvSpPr>
            <p:cNvPr id="9" name="TextBox 9"/>
            <p:cNvSpPr txBox="1"/>
            <p:nvPr/>
          </p:nvSpPr>
          <p:spPr>
            <a:xfrm>
              <a:off x="3828398" y="-76200"/>
              <a:ext cx="13829479" cy="460018"/>
            </a:xfrm>
            <a:prstGeom prst="rect">
              <a:avLst/>
            </a:prstGeom>
          </p:spPr>
          <p:txBody>
            <a:bodyPr lIns="0" tIns="0" rIns="0" bIns="0" rtlCol="0" anchor="t">
              <a:spAutoFit/>
            </a:bodyPr>
            <a:lstStyle/>
            <a:p>
              <a:pPr algn="ctr">
                <a:lnSpc>
                  <a:spcPts val="27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3008855" y="9696838"/>
            <a:ext cx="903979" cy="990415"/>
          </a:xfrm>
          <a:custGeom>
            <a:avLst/>
            <a:gdLst/>
            <a:ahLst/>
            <a:cxnLst/>
            <a:rect l="l" t="t" r="r" b="b"/>
            <a:pathLst>
              <a:path w="903979" h="990415">
                <a:moveTo>
                  <a:pt x="0" y="0"/>
                </a:moveTo>
                <a:lnTo>
                  <a:pt x="903979" y="0"/>
                </a:lnTo>
                <a:lnTo>
                  <a:pt x="903979" y="990415"/>
                </a:lnTo>
                <a:lnTo>
                  <a:pt x="0" y="990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7679" y="7349088"/>
            <a:ext cx="903979" cy="990415"/>
          </a:xfrm>
          <a:custGeom>
            <a:avLst/>
            <a:gdLst/>
            <a:ahLst/>
            <a:cxnLst/>
            <a:rect l="l" t="t" r="r" b="b"/>
            <a:pathLst>
              <a:path w="903979" h="990415">
                <a:moveTo>
                  <a:pt x="0" y="0"/>
                </a:moveTo>
                <a:lnTo>
                  <a:pt x="903979" y="0"/>
                </a:lnTo>
                <a:lnTo>
                  <a:pt x="903979" y="990416"/>
                </a:lnTo>
                <a:lnTo>
                  <a:pt x="0" y="99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440287" y="1121267"/>
            <a:ext cx="12425862" cy="9070778"/>
            <a:chOff x="0" y="0"/>
            <a:chExt cx="16567817" cy="12094371"/>
          </a:xfrm>
        </p:grpSpPr>
        <p:sp>
          <p:nvSpPr>
            <p:cNvPr id="6" name="TextBox 6"/>
            <p:cNvSpPr txBox="1"/>
            <p:nvPr/>
          </p:nvSpPr>
          <p:spPr>
            <a:xfrm>
              <a:off x="0" y="1245459"/>
              <a:ext cx="16567817" cy="10848912"/>
            </a:xfrm>
            <a:prstGeom prst="rect">
              <a:avLst/>
            </a:prstGeom>
          </p:spPr>
          <p:txBody>
            <a:bodyPr lIns="0" tIns="0" rIns="0" bIns="0" rtlCol="0" anchor="t">
              <a:spAutoFit/>
            </a:bodyPr>
            <a:lstStyle/>
            <a:p>
              <a:pPr>
                <a:lnSpc>
                  <a:spcPts val="5891"/>
                </a:lnSpc>
              </a:pPr>
              <a:r>
                <a:rPr lang="en-US" sz="4207">
                  <a:solidFill>
                    <a:srgbClr val="1C402E"/>
                  </a:solidFill>
                  <a:latin typeface="Dreaming Outloud Sans"/>
                </a:rPr>
                <a:t>import streamlit as st import joblib</a:t>
              </a:r>
            </a:p>
            <a:p>
              <a:pPr>
                <a:lnSpc>
                  <a:spcPts val="5891"/>
                </a:lnSpc>
              </a:pPr>
              <a:r>
                <a:rPr lang="en-US" sz="4207">
                  <a:solidFill>
                    <a:srgbClr val="1C402E"/>
                  </a:solidFill>
                  <a:latin typeface="Dreaming Outloud Sans"/>
                </a:rPr>
                <a:t>import pandas as pd</a:t>
              </a:r>
            </a:p>
            <a:p>
              <a:pPr>
                <a:lnSpc>
                  <a:spcPts val="5891"/>
                </a:lnSpc>
              </a:pPr>
              <a:r>
                <a:rPr lang="en-US" sz="4207">
                  <a:solidFill>
                    <a:srgbClr val="1C402E"/>
                  </a:solidFill>
                  <a:latin typeface="Dreaming Outloud Sans"/>
                </a:rPr>
                <a:t>import plotly.graph_objects as go</a:t>
              </a:r>
            </a:p>
            <a:p>
              <a:pPr>
                <a:lnSpc>
                  <a:spcPts val="5891"/>
                </a:lnSpc>
              </a:pPr>
              <a:r>
                <a:rPr lang="en-US" sz="4207">
                  <a:solidFill>
                    <a:srgbClr val="1C402E"/>
                  </a:solidFill>
                  <a:latin typeface="Dreaming Outloud Sans"/>
                </a:rPr>
                <a:t>import numpy as np</a:t>
              </a:r>
            </a:p>
            <a:p>
              <a:pPr>
                <a:lnSpc>
                  <a:spcPts val="5891"/>
                </a:lnSpc>
              </a:pPr>
              <a:r>
                <a:rPr lang="en-US" sz="4207">
                  <a:solidFill>
                    <a:srgbClr val="1C402E"/>
                  </a:solidFill>
                  <a:latin typeface="Dreaming Outloud Sans"/>
                </a:rPr>
                <a:t>import pandas as pd</a:t>
              </a:r>
            </a:p>
            <a:p>
              <a:pPr>
                <a:lnSpc>
                  <a:spcPts val="5891"/>
                </a:lnSpc>
              </a:pPr>
              <a:r>
                <a:rPr lang="en-US" sz="4207">
                  <a:solidFill>
                    <a:srgbClr val="1C402E"/>
                  </a:solidFill>
                  <a:latin typeface="Dreaming Outloud Sans"/>
                </a:rPr>
                <a:t>from sklearn.preprocessing import StandardScaler</a:t>
              </a:r>
            </a:p>
            <a:p>
              <a:pPr>
                <a:lnSpc>
                  <a:spcPts val="5891"/>
                </a:lnSpc>
              </a:pPr>
              <a:r>
                <a:rPr lang="en-US" sz="4207">
                  <a:solidFill>
                    <a:srgbClr val="1C402E"/>
                  </a:solidFill>
                  <a:latin typeface="Dreaming Outloud Sans"/>
                </a:rPr>
                <a:t>from sklearn.model_selection import train_test_split from sklearn.linear_model import LogisticRegression</a:t>
              </a:r>
            </a:p>
            <a:p>
              <a:pPr>
                <a:lnSpc>
                  <a:spcPts val="5891"/>
                </a:lnSpc>
              </a:pPr>
              <a:r>
                <a:rPr lang="en-US" sz="4207">
                  <a:solidFill>
                    <a:srgbClr val="1C402E"/>
                  </a:solidFill>
                  <a:latin typeface="Dreaming Outloud Sans"/>
                </a:rPr>
                <a:t>from sklearn.metrics import accuracy_score,classification_report import joblib</a:t>
              </a:r>
            </a:p>
            <a:p>
              <a:pPr>
                <a:lnSpc>
                  <a:spcPts val="5891"/>
                </a:lnSpc>
              </a:pPr>
              <a:endParaRPr lang="en-US" sz="4207">
                <a:solidFill>
                  <a:srgbClr val="1C402E"/>
                </a:solidFill>
                <a:latin typeface="Dreaming Outloud Sans"/>
              </a:endParaRPr>
            </a:p>
          </p:txBody>
        </p:sp>
        <p:sp>
          <p:nvSpPr>
            <p:cNvPr id="7" name="TextBox 7"/>
            <p:cNvSpPr txBox="1"/>
            <p:nvPr/>
          </p:nvSpPr>
          <p:spPr>
            <a:xfrm>
              <a:off x="2952033" y="-95250"/>
              <a:ext cx="10663750" cy="597601"/>
            </a:xfrm>
            <a:prstGeom prst="rect">
              <a:avLst/>
            </a:prstGeom>
          </p:spPr>
          <p:txBody>
            <a:bodyPr lIns="0" tIns="0" rIns="0" bIns="0" rtlCol="0" anchor="t">
              <a:spAutoFit/>
            </a:bodyPr>
            <a:lstStyle/>
            <a:p>
              <a:pPr algn="ctr">
                <a:lnSpc>
                  <a:spcPts val="3534"/>
                </a:lnSpc>
              </a:pPr>
              <a:endParaRPr/>
            </a:p>
          </p:txBody>
        </p:sp>
      </p:grpSp>
      <p:sp>
        <p:nvSpPr>
          <p:cNvPr id="8" name="TextBox 8"/>
          <p:cNvSpPr txBox="1"/>
          <p:nvPr/>
        </p:nvSpPr>
        <p:spPr>
          <a:xfrm>
            <a:off x="327679" y="677852"/>
            <a:ext cx="13121479" cy="1029706"/>
          </a:xfrm>
          <a:prstGeom prst="rect">
            <a:avLst/>
          </a:prstGeom>
        </p:spPr>
        <p:txBody>
          <a:bodyPr lIns="0" tIns="0" rIns="0" bIns="0" rtlCol="0" anchor="t">
            <a:spAutoFit/>
          </a:bodyPr>
          <a:lstStyle/>
          <a:p>
            <a:pPr marL="0" lvl="0" indent="0" algn="ctr">
              <a:lnSpc>
                <a:spcPts val="7712"/>
              </a:lnSpc>
            </a:pPr>
            <a:r>
              <a:rPr lang="en-US" sz="7712">
                <a:solidFill>
                  <a:srgbClr val="1C402E"/>
                </a:solidFill>
                <a:latin typeface="Dreaming Outloud Sans"/>
              </a:rPr>
              <a:t>Libraries that are imported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7083224" y="1491880"/>
            <a:ext cx="904915" cy="991441"/>
          </a:xfrm>
          <a:custGeom>
            <a:avLst/>
            <a:gdLst/>
            <a:ahLst/>
            <a:cxnLst/>
            <a:rect l="l" t="t" r="r" b="b"/>
            <a:pathLst>
              <a:path w="904915" h="991441">
                <a:moveTo>
                  <a:pt x="0" y="0"/>
                </a:moveTo>
                <a:lnTo>
                  <a:pt x="904916" y="0"/>
                </a:lnTo>
                <a:lnTo>
                  <a:pt x="904916" y="991441"/>
                </a:lnTo>
                <a:lnTo>
                  <a:pt x="0" y="9914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640713">
            <a:off x="13772057" y="1860865"/>
            <a:ext cx="784285" cy="1732356"/>
          </a:xfrm>
          <a:custGeom>
            <a:avLst/>
            <a:gdLst/>
            <a:ahLst/>
            <a:cxnLst/>
            <a:rect l="l" t="t" r="r" b="b"/>
            <a:pathLst>
              <a:path w="784285" h="1732356">
                <a:moveTo>
                  <a:pt x="0" y="0"/>
                </a:moveTo>
                <a:lnTo>
                  <a:pt x="784285" y="0"/>
                </a:lnTo>
                <a:lnTo>
                  <a:pt x="784285" y="1732356"/>
                </a:lnTo>
                <a:lnTo>
                  <a:pt x="0" y="17323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56029" y="1491880"/>
            <a:ext cx="16803271" cy="7827425"/>
          </a:xfrm>
          <a:custGeom>
            <a:avLst/>
            <a:gdLst/>
            <a:ahLst/>
            <a:cxnLst/>
            <a:rect l="l" t="t" r="r" b="b"/>
            <a:pathLst>
              <a:path w="16803271" h="7827425">
                <a:moveTo>
                  <a:pt x="0" y="0"/>
                </a:moveTo>
                <a:lnTo>
                  <a:pt x="16803271" y="0"/>
                </a:lnTo>
                <a:lnTo>
                  <a:pt x="16803271" y="7827425"/>
                </a:lnTo>
                <a:lnTo>
                  <a:pt x="0" y="7827425"/>
                </a:lnTo>
                <a:lnTo>
                  <a:pt x="0" y="0"/>
                </a:lnTo>
                <a:close/>
              </a:path>
            </a:pathLst>
          </a:custGeom>
          <a:blipFill>
            <a:blip r:embed="rId7"/>
            <a:stretch>
              <a:fillRect l="-512" t="-526" b="-526"/>
            </a:stretch>
          </a:blipFill>
        </p:spPr>
      </p:sp>
      <p:sp>
        <p:nvSpPr>
          <p:cNvPr id="6" name="TextBox 6"/>
          <p:cNvSpPr txBox="1"/>
          <p:nvPr/>
        </p:nvSpPr>
        <p:spPr>
          <a:xfrm>
            <a:off x="-3977479" y="585285"/>
            <a:ext cx="13121479" cy="1029706"/>
          </a:xfrm>
          <a:prstGeom prst="rect">
            <a:avLst/>
          </a:prstGeom>
        </p:spPr>
        <p:txBody>
          <a:bodyPr lIns="0" tIns="0" rIns="0" bIns="0" rtlCol="0" anchor="t">
            <a:spAutoFit/>
          </a:bodyPr>
          <a:lstStyle/>
          <a:p>
            <a:pPr marL="0" lvl="0" indent="0" algn="ctr">
              <a:lnSpc>
                <a:spcPts val="7712"/>
              </a:lnSpc>
            </a:pPr>
            <a:r>
              <a:rPr lang="en-US" sz="7712">
                <a:solidFill>
                  <a:srgbClr val="1C402E"/>
                </a:solidFill>
                <a:latin typeface="Dreaming Outloud Sans"/>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643</Words>
  <Application>Microsoft Office PowerPoint</Application>
  <PresentationFormat>Custom</PresentationFormat>
  <Paragraphs>77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Codec Pro Bold</vt:lpstr>
      <vt:lpstr>Calibri</vt:lpstr>
      <vt:lpstr>Arial</vt:lpstr>
      <vt:lpstr>Dreaming Outloud Sans</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CANCER-PREDICTION</dc:title>
  <cp:lastModifiedBy>Hemanth Reddy</cp:lastModifiedBy>
  <cp:revision>2</cp:revision>
  <dcterms:created xsi:type="dcterms:W3CDTF">2006-08-16T00:00:00Z</dcterms:created>
  <dcterms:modified xsi:type="dcterms:W3CDTF">2023-11-09T13:45:29Z</dcterms:modified>
  <dc:identifier>DAFzrUZqjD4</dc:identifier>
</cp:coreProperties>
</file>